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1"/>
  </p:notesMasterIdLst>
  <p:handoutMasterIdLst>
    <p:handoutMasterId r:id="rId72"/>
  </p:handoutMasterIdLst>
  <p:sldIdLst>
    <p:sldId id="259" r:id="rId2"/>
    <p:sldId id="262" r:id="rId3"/>
    <p:sldId id="263" r:id="rId4"/>
    <p:sldId id="264" r:id="rId5"/>
    <p:sldId id="266" r:id="rId6"/>
    <p:sldId id="267" r:id="rId7"/>
    <p:sldId id="268" r:id="rId8"/>
    <p:sldId id="269" r:id="rId9"/>
    <p:sldId id="270" r:id="rId10"/>
    <p:sldId id="271" r:id="rId11"/>
    <p:sldId id="272" r:id="rId12"/>
    <p:sldId id="273" r:id="rId13"/>
    <p:sldId id="326" r:id="rId14"/>
    <p:sldId id="327" r:id="rId15"/>
    <p:sldId id="382" r:id="rId16"/>
    <p:sldId id="328" r:id="rId17"/>
    <p:sldId id="325" r:id="rId18"/>
    <p:sldId id="329" r:id="rId19"/>
    <p:sldId id="274" r:id="rId20"/>
    <p:sldId id="283" r:id="rId21"/>
    <p:sldId id="383" r:id="rId22"/>
    <p:sldId id="282" r:id="rId23"/>
    <p:sldId id="281" r:id="rId24"/>
    <p:sldId id="324" r:id="rId25"/>
    <p:sldId id="291" r:id="rId26"/>
    <p:sldId id="292" r:id="rId27"/>
    <p:sldId id="293" r:id="rId28"/>
    <p:sldId id="295" r:id="rId29"/>
    <p:sldId id="298" r:id="rId30"/>
    <p:sldId id="372" r:id="rId31"/>
    <p:sldId id="373" r:id="rId32"/>
    <p:sldId id="381" r:id="rId33"/>
    <p:sldId id="296" r:id="rId34"/>
    <p:sldId id="297" r:id="rId35"/>
    <p:sldId id="341" r:id="rId36"/>
    <p:sldId id="339" r:id="rId37"/>
    <p:sldId id="323" r:id="rId38"/>
    <p:sldId id="343" r:id="rId39"/>
    <p:sldId id="302" r:id="rId40"/>
    <p:sldId id="303" r:id="rId41"/>
    <p:sldId id="304" r:id="rId42"/>
    <p:sldId id="374" r:id="rId43"/>
    <p:sldId id="375" r:id="rId44"/>
    <p:sldId id="306" r:id="rId45"/>
    <p:sldId id="376" r:id="rId46"/>
    <p:sldId id="307" r:id="rId47"/>
    <p:sldId id="308" r:id="rId48"/>
    <p:sldId id="309" r:id="rId49"/>
    <p:sldId id="310" r:id="rId50"/>
    <p:sldId id="311" r:id="rId51"/>
    <p:sldId id="347" r:id="rId52"/>
    <p:sldId id="312" r:id="rId53"/>
    <p:sldId id="335" r:id="rId54"/>
    <p:sldId id="377" r:id="rId55"/>
    <p:sldId id="378" r:id="rId56"/>
    <p:sldId id="316" r:id="rId57"/>
    <p:sldId id="379" r:id="rId58"/>
    <p:sldId id="321" r:id="rId59"/>
    <p:sldId id="345" r:id="rId60"/>
    <p:sldId id="336" r:id="rId61"/>
    <p:sldId id="348" r:id="rId62"/>
    <p:sldId id="357" r:id="rId63"/>
    <p:sldId id="384" r:id="rId64"/>
    <p:sldId id="361" r:id="rId65"/>
    <p:sldId id="358" r:id="rId66"/>
    <p:sldId id="359" r:id="rId67"/>
    <p:sldId id="319" r:id="rId68"/>
    <p:sldId id="320" r:id="rId69"/>
    <p:sldId id="330"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292D15-FC3A-416A-870E-745C551FDBC3}">
          <p14:sldIdLst>
            <p14:sldId id="259"/>
            <p14:sldId id="262"/>
            <p14:sldId id="263"/>
            <p14:sldId id="264"/>
            <p14:sldId id="266"/>
            <p14:sldId id="267"/>
            <p14:sldId id="268"/>
            <p14:sldId id="269"/>
            <p14:sldId id="270"/>
            <p14:sldId id="271"/>
            <p14:sldId id="272"/>
            <p14:sldId id="273"/>
            <p14:sldId id="326"/>
            <p14:sldId id="327"/>
            <p14:sldId id="382"/>
            <p14:sldId id="328"/>
            <p14:sldId id="325"/>
            <p14:sldId id="329"/>
            <p14:sldId id="274"/>
            <p14:sldId id="283"/>
            <p14:sldId id="383"/>
            <p14:sldId id="282"/>
            <p14:sldId id="281"/>
            <p14:sldId id="324"/>
            <p14:sldId id="291"/>
            <p14:sldId id="292"/>
            <p14:sldId id="293"/>
            <p14:sldId id="295"/>
            <p14:sldId id="298"/>
            <p14:sldId id="372"/>
            <p14:sldId id="373"/>
            <p14:sldId id="381"/>
          </p14:sldIdLst>
        </p14:section>
        <p14:section name="Untitled Section" id="{13F5E2BC-CB16-45BE-A17F-0055FF6DCD6B}">
          <p14:sldIdLst>
            <p14:sldId id="296"/>
            <p14:sldId id="297"/>
            <p14:sldId id="341"/>
            <p14:sldId id="339"/>
            <p14:sldId id="323"/>
            <p14:sldId id="343"/>
            <p14:sldId id="302"/>
            <p14:sldId id="303"/>
            <p14:sldId id="304"/>
            <p14:sldId id="374"/>
            <p14:sldId id="375"/>
            <p14:sldId id="306"/>
            <p14:sldId id="376"/>
            <p14:sldId id="307"/>
            <p14:sldId id="308"/>
            <p14:sldId id="309"/>
            <p14:sldId id="310"/>
            <p14:sldId id="311"/>
            <p14:sldId id="347"/>
            <p14:sldId id="312"/>
            <p14:sldId id="335"/>
            <p14:sldId id="377"/>
            <p14:sldId id="378"/>
            <p14:sldId id="316"/>
            <p14:sldId id="379"/>
            <p14:sldId id="321"/>
            <p14:sldId id="345"/>
            <p14:sldId id="336"/>
            <p14:sldId id="348"/>
            <p14:sldId id="357"/>
            <p14:sldId id="384"/>
            <p14:sldId id="361"/>
            <p14:sldId id="358"/>
            <p14:sldId id="359"/>
            <p14:sldId id="319"/>
            <p14:sldId id="320"/>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a Winn" initials="FW" lastIdx="1" clrIdx="0">
    <p:extLst>
      <p:ext uri="{19B8F6BF-5375-455C-9EA6-DF929625EA0E}">
        <p15:presenceInfo xmlns:p15="http://schemas.microsoft.com/office/powerpoint/2012/main" userId="db5e5179c275d4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35" autoAdjust="0"/>
  </p:normalViewPr>
  <p:slideViewPr>
    <p:cSldViewPr snapToGrid="0">
      <p:cViewPr varScale="1">
        <p:scale>
          <a:sx n="108" d="100"/>
          <a:sy n="108" d="100"/>
        </p:scale>
        <p:origin x="426" y="114"/>
      </p:cViewPr>
      <p:guideLst/>
    </p:cSldViewPr>
  </p:slideViewPr>
  <p:outlineViewPr>
    <p:cViewPr>
      <p:scale>
        <a:sx n="33" d="100"/>
        <a:sy n="33" d="100"/>
      </p:scale>
      <p:origin x="0" y="-35772"/>
    </p:cViewPr>
  </p:outlineViewPr>
  <p:notesTextViewPr>
    <p:cViewPr>
      <p:scale>
        <a:sx n="1" d="1"/>
        <a:sy n="1" d="1"/>
      </p:scale>
      <p:origin x="0" y="0"/>
    </p:cViewPr>
  </p:notesTextViewPr>
  <p:sorterViewPr>
    <p:cViewPr>
      <p:scale>
        <a:sx n="100" d="100"/>
        <a:sy n="100" d="100"/>
      </p:scale>
      <p:origin x="0" y="-11472"/>
    </p:cViewPr>
  </p:sorterViewPr>
  <p:notesViewPr>
    <p:cSldViewPr snapToGrid="0">
      <p:cViewPr varScale="1">
        <p:scale>
          <a:sx n="73" d="100"/>
          <a:sy n="73" d="100"/>
        </p:scale>
        <p:origin x="312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0AF4B-3ABF-423C-A14D-027C0B93F6C1}"/>
              </a:ext>
            </a:extLst>
          </p:cNvPr>
          <p:cNvSpPr>
            <a:spLocks noGrp="1"/>
          </p:cNvSpPr>
          <p:nvPr>
            <p:ph type="hdr" sz="quarter"/>
          </p:nvPr>
        </p:nvSpPr>
        <p:spPr>
          <a:xfrm>
            <a:off x="3" y="0"/>
            <a:ext cx="3037212" cy="46608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27EE6CC-2393-4EA8-A9B4-D3898052961D}"/>
              </a:ext>
            </a:extLst>
          </p:cNvPr>
          <p:cNvSpPr>
            <a:spLocks noGrp="1"/>
          </p:cNvSpPr>
          <p:nvPr>
            <p:ph type="dt" sz="quarter" idx="1"/>
          </p:nvPr>
        </p:nvSpPr>
        <p:spPr>
          <a:xfrm>
            <a:off x="3971622" y="0"/>
            <a:ext cx="3037212" cy="466080"/>
          </a:xfrm>
          <a:prstGeom prst="rect">
            <a:avLst/>
          </a:prstGeom>
        </p:spPr>
        <p:txBody>
          <a:bodyPr vert="horz" lIns="91440" tIns="45720" rIns="91440" bIns="45720" rtlCol="0"/>
          <a:lstStyle>
            <a:lvl1pPr algn="r">
              <a:defRPr sz="1200"/>
            </a:lvl1pPr>
          </a:lstStyle>
          <a:p>
            <a:fld id="{7C54888C-4BFF-441B-B27F-816D81A88091}" type="datetimeFigureOut">
              <a:rPr lang="en-CA" smtClean="0"/>
              <a:t>06/09/2023</a:t>
            </a:fld>
            <a:endParaRPr lang="en-CA"/>
          </a:p>
        </p:txBody>
      </p:sp>
      <p:sp>
        <p:nvSpPr>
          <p:cNvPr id="4" name="Footer Placeholder 3">
            <a:extLst>
              <a:ext uri="{FF2B5EF4-FFF2-40B4-BE49-F238E27FC236}">
                <a16:creationId xmlns:a16="http://schemas.microsoft.com/office/drawing/2014/main" id="{DCA321CB-8991-423C-95DB-E34EEEF685A3}"/>
              </a:ext>
            </a:extLst>
          </p:cNvPr>
          <p:cNvSpPr>
            <a:spLocks noGrp="1"/>
          </p:cNvSpPr>
          <p:nvPr>
            <p:ph type="ftr" sz="quarter" idx="2"/>
          </p:nvPr>
        </p:nvSpPr>
        <p:spPr>
          <a:xfrm>
            <a:off x="3" y="8830320"/>
            <a:ext cx="3037212" cy="46608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816A7BFB-0A3A-4923-AEDA-EFDFC2B90DE2}"/>
              </a:ext>
            </a:extLst>
          </p:cNvPr>
          <p:cNvSpPr>
            <a:spLocks noGrp="1"/>
          </p:cNvSpPr>
          <p:nvPr>
            <p:ph type="sldNum" sz="quarter" idx="3"/>
          </p:nvPr>
        </p:nvSpPr>
        <p:spPr>
          <a:xfrm>
            <a:off x="3971622" y="8830320"/>
            <a:ext cx="3037212" cy="466080"/>
          </a:xfrm>
          <a:prstGeom prst="rect">
            <a:avLst/>
          </a:prstGeom>
        </p:spPr>
        <p:txBody>
          <a:bodyPr vert="horz" lIns="91440" tIns="45720" rIns="91440" bIns="45720" rtlCol="0" anchor="b"/>
          <a:lstStyle>
            <a:lvl1pPr algn="r">
              <a:defRPr sz="1200"/>
            </a:lvl1pPr>
          </a:lstStyle>
          <a:p>
            <a:fld id="{4A7E222D-99CA-47D6-B115-13C8F542AFF3}" type="slidenum">
              <a:rPr lang="en-CA" smtClean="0"/>
              <a:t>‹#›</a:t>
            </a:fld>
            <a:endParaRPr lang="en-CA"/>
          </a:p>
        </p:txBody>
      </p:sp>
    </p:spTree>
    <p:extLst>
      <p:ext uri="{BB962C8B-B14F-4D97-AF65-F5344CB8AC3E}">
        <p14:creationId xmlns:p14="http://schemas.microsoft.com/office/powerpoint/2010/main" val="1423728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4046" tIns="47023" rIns="94046" bIns="47023" rtlCol="0"/>
          <a:lstStyle>
            <a:lvl1pPr algn="l">
              <a:defRPr sz="1200"/>
            </a:lvl1pPr>
          </a:lstStyle>
          <a:p>
            <a:endParaRPr lang="en-CA"/>
          </a:p>
        </p:txBody>
      </p:sp>
      <p:sp>
        <p:nvSpPr>
          <p:cNvPr id="3" name="Date Placeholder 2"/>
          <p:cNvSpPr>
            <a:spLocks noGrp="1"/>
          </p:cNvSpPr>
          <p:nvPr>
            <p:ph type="dt" idx="1"/>
          </p:nvPr>
        </p:nvSpPr>
        <p:spPr>
          <a:xfrm>
            <a:off x="3970938" y="1"/>
            <a:ext cx="3037840" cy="466435"/>
          </a:xfrm>
          <a:prstGeom prst="rect">
            <a:avLst/>
          </a:prstGeom>
        </p:spPr>
        <p:txBody>
          <a:bodyPr vert="horz" lIns="94046" tIns="47023" rIns="94046" bIns="47023" rtlCol="0"/>
          <a:lstStyle>
            <a:lvl1pPr algn="r">
              <a:defRPr sz="1200"/>
            </a:lvl1pPr>
          </a:lstStyle>
          <a:p>
            <a:fld id="{6C7A7AF0-7C19-4CD2-BB21-F4C0E735FB6C}" type="datetimeFigureOut">
              <a:rPr lang="en-CA" smtClean="0"/>
              <a:t>06/09/2023</a:t>
            </a:fld>
            <a:endParaRPr lang="en-CA"/>
          </a:p>
        </p:txBody>
      </p:sp>
      <p:sp>
        <p:nvSpPr>
          <p:cNvPr id="4" name="Slide Image Placeholder 3"/>
          <p:cNvSpPr>
            <a:spLocks noGrp="1" noRot="1" noChangeAspect="1"/>
          </p:cNvSpPr>
          <p:nvPr>
            <p:ph type="sldImg" idx="2"/>
          </p:nvPr>
        </p:nvSpPr>
        <p:spPr>
          <a:xfrm>
            <a:off x="714375" y="1160463"/>
            <a:ext cx="5581650" cy="3140075"/>
          </a:xfrm>
          <a:prstGeom prst="rect">
            <a:avLst/>
          </a:prstGeom>
          <a:noFill/>
          <a:ln w="12700">
            <a:solidFill>
              <a:prstClr val="black"/>
            </a:solidFill>
          </a:ln>
        </p:spPr>
        <p:txBody>
          <a:bodyPr vert="horz" lIns="94046" tIns="47023" rIns="94046" bIns="47023" rtlCol="0" anchor="ctr"/>
          <a:lstStyle/>
          <a:p>
            <a:endParaRPr lang="en-CA"/>
          </a:p>
        </p:txBody>
      </p:sp>
      <p:sp>
        <p:nvSpPr>
          <p:cNvPr id="5" name="Notes Placeholder 4"/>
          <p:cNvSpPr>
            <a:spLocks noGrp="1"/>
          </p:cNvSpPr>
          <p:nvPr>
            <p:ph type="body" sz="quarter" idx="3"/>
          </p:nvPr>
        </p:nvSpPr>
        <p:spPr>
          <a:xfrm>
            <a:off x="701040" y="4473895"/>
            <a:ext cx="5608320" cy="3660457"/>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70"/>
            <a:ext cx="3037840" cy="466434"/>
          </a:xfrm>
          <a:prstGeom prst="rect">
            <a:avLst/>
          </a:prstGeom>
        </p:spPr>
        <p:txBody>
          <a:bodyPr vert="horz" lIns="94046" tIns="47023" rIns="94046" bIns="47023"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70"/>
            <a:ext cx="3037840" cy="466434"/>
          </a:xfrm>
          <a:prstGeom prst="rect">
            <a:avLst/>
          </a:prstGeom>
        </p:spPr>
        <p:txBody>
          <a:bodyPr vert="horz" lIns="94046" tIns="47023" rIns="94046" bIns="47023" rtlCol="0" anchor="b"/>
          <a:lstStyle>
            <a:lvl1pPr algn="r">
              <a:defRPr sz="1200"/>
            </a:lvl1pPr>
          </a:lstStyle>
          <a:p>
            <a:fld id="{C24891C5-838D-4BDB-B611-BD13C3ED0426}" type="slidenum">
              <a:rPr lang="en-CA" smtClean="0"/>
              <a:t>‹#›</a:t>
            </a:fld>
            <a:endParaRPr lang="en-CA"/>
          </a:p>
        </p:txBody>
      </p:sp>
    </p:spTree>
    <p:extLst>
      <p:ext uri="{BB962C8B-B14F-4D97-AF65-F5344CB8AC3E}">
        <p14:creationId xmlns:p14="http://schemas.microsoft.com/office/powerpoint/2010/main" val="369643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1160463"/>
            <a:ext cx="5580062" cy="3140075"/>
          </a:xfrm>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Good morning Comrades welcome to our poppy seminar for those of you that do not know me my name is Al Plume</a:t>
            </a:r>
          </a:p>
          <a:p>
            <a:r>
              <a:rPr lang="en-CA" sz="1600" dirty="0">
                <a:latin typeface="Times New Roman" panose="02020603050405020304" pitchFamily="18" charset="0"/>
                <a:cs typeface="Times New Roman" panose="02020603050405020304" pitchFamily="18" charset="0"/>
              </a:rPr>
              <a:t>If you have questions please do not wait, ask them right away. I only ask that your questions are relevant to the material being discussed. If I can not answer your questions I will write it down and report it back thru your Zone Chairs. </a:t>
            </a:r>
          </a:p>
          <a:p>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Before we get started</a:t>
            </a:r>
          </a:p>
          <a:p>
            <a:r>
              <a:rPr lang="en-CA" sz="1600" dirty="0">
                <a:latin typeface="Times New Roman" panose="02020603050405020304" pitchFamily="18" charset="0"/>
                <a:cs typeface="Times New Roman" panose="02020603050405020304" pitchFamily="18" charset="0"/>
              </a:rPr>
              <a:t>How many new Branch Poppy Chairs are here today</a:t>
            </a:r>
          </a:p>
          <a:p>
            <a:endParaRPr lang="en-CA" sz="1600" dirty="0">
              <a:latin typeface="Times New Roman" panose="02020603050405020304" pitchFamily="18" charset="0"/>
              <a:cs typeface="Times New Roman" panose="02020603050405020304" pitchFamily="18" charset="0"/>
            </a:endParaRPr>
          </a:p>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1</a:t>
            </a:fld>
            <a:endParaRPr lang="en-CA"/>
          </a:p>
        </p:txBody>
      </p:sp>
    </p:spTree>
    <p:extLst>
      <p:ext uri="{BB962C8B-B14F-4D97-AF65-F5344CB8AC3E}">
        <p14:creationId xmlns:p14="http://schemas.microsoft.com/office/powerpoint/2010/main" val="176655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Any questions</a:t>
            </a:r>
          </a:p>
        </p:txBody>
      </p:sp>
      <p:sp>
        <p:nvSpPr>
          <p:cNvPr id="4" name="Slide Number Placeholder 3"/>
          <p:cNvSpPr>
            <a:spLocks noGrp="1"/>
          </p:cNvSpPr>
          <p:nvPr>
            <p:ph type="sldNum" sz="quarter" idx="5"/>
          </p:nvPr>
        </p:nvSpPr>
        <p:spPr/>
        <p:txBody>
          <a:bodyPr/>
          <a:lstStyle/>
          <a:p>
            <a:fld id="{C24891C5-838D-4BDB-B611-BD13C3ED0426}" type="slidenum">
              <a:rPr lang="en-CA" smtClean="0"/>
              <a:t>10</a:t>
            </a:fld>
            <a:endParaRPr lang="en-CA"/>
          </a:p>
        </p:txBody>
      </p:sp>
    </p:spTree>
    <p:extLst>
      <p:ext uri="{BB962C8B-B14F-4D97-AF65-F5344CB8AC3E}">
        <p14:creationId xmlns:p14="http://schemas.microsoft.com/office/powerpoint/2010/main" val="208308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The Do’s  of the Poppy Trust Fund Start on Page 21 of your Poppy Manual</a:t>
            </a:r>
          </a:p>
        </p:txBody>
      </p:sp>
      <p:sp>
        <p:nvSpPr>
          <p:cNvPr id="4" name="Slide Number Placeholder 3"/>
          <p:cNvSpPr>
            <a:spLocks noGrp="1"/>
          </p:cNvSpPr>
          <p:nvPr>
            <p:ph type="sldNum" sz="quarter" idx="5"/>
          </p:nvPr>
        </p:nvSpPr>
        <p:spPr/>
        <p:txBody>
          <a:bodyPr/>
          <a:lstStyle/>
          <a:p>
            <a:fld id="{C24891C5-838D-4BDB-B611-BD13C3ED0426}" type="slidenum">
              <a:rPr lang="en-CA" smtClean="0"/>
              <a:t>11</a:t>
            </a:fld>
            <a:endParaRPr lang="en-CA"/>
          </a:p>
        </p:txBody>
      </p:sp>
    </p:spTree>
    <p:extLst>
      <p:ext uri="{BB962C8B-B14F-4D97-AF65-F5344CB8AC3E}">
        <p14:creationId xmlns:p14="http://schemas.microsoft.com/office/powerpoint/2010/main" val="48979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We will be looking at this more closely later when doing our Status Report</a:t>
            </a:r>
          </a:p>
        </p:txBody>
      </p:sp>
      <p:sp>
        <p:nvSpPr>
          <p:cNvPr id="4" name="Slide Number Placeholder 3"/>
          <p:cNvSpPr>
            <a:spLocks noGrp="1"/>
          </p:cNvSpPr>
          <p:nvPr>
            <p:ph type="sldNum" sz="quarter" idx="5"/>
          </p:nvPr>
        </p:nvSpPr>
        <p:spPr/>
        <p:txBody>
          <a:bodyPr/>
          <a:lstStyle/>
          <a:p>
            <a:fld id="{C24891C5-838D-4BDB-B611-BD13C3ED0426}" type="slidenum">
              <a:rPr lang="en-CA" smtClean="0"/>
              <a:t>12</a:t>
            </a:fld>
            <a:endParaRPr lang="en-CA"/>
          </a:p>
        </p:txBody>
      </p:sp>
    </p:spTree>
    <p:extLst>
      <p:ext uri="{BB962C8B-B14F-4D97-AF65-F5344CB8AC3E}">
        <p14:creationId xmlns:p14="http://schemas.microsoft.com/office/powerpoint/2010/main" val="160495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13</a:t>
            </a:fld>
            <a:endParaRPr lang="en-CA"/>
          </a:p>
        </p:txBody>
      </p:sp>
    </p:spTree>
    <p:extLst>
      <p:ext uri="{BB962C8B-B14F-4D97-AF65-F5344CB8AC3E}">
        <p14:creationId xmlns:p14="http://schemas.microsoft.com/office/powerpoint/2010/main" val="197363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14</a:t>
            </a:fld>
            <a:endParaRPr lang="en-CA"/>
          </a:p>
        </p:txBody>
      </p:sp>
    </p:spTree>
    <p:extLst>
      <p:ext uri="{BB962C8B-B14F-4D97-AF65-F5344CB8AC3E}">
        <p14:creationId xmlns:p14="http://schemas.microsoft.com/office/powerpoint/2010/main" val="196943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15</a:t>
            </a:fld>
            <a:endParaRPr lang="en-CA"/>
          </a:p>
        </p:txBody>
      </p:sp>
    </p:spTree>
    <p:extLst>
      <p:ext uri="{BB962C8B-B14F-4D97-AF65-F5344CB8AC3E}">
        <p14:creationId xmlns:p14="http://schemas.microsoft.com/office/powerpoint/2010/main" val="94638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16</a:t>
            </a:fld>
            <a:endParaRPr lang="en-CA"/>
          </a:p>
        </p:txBody>
      </p:sp>
    </p:spTree>
    <p:extLst>
      <p:ext uri="{BB962C8B-B14F-4D97-AF65-F5344CB8AC3E}">
        <p14:creationId xmlns:p14="http://schemas.microsoft.com/office/powerpoint/2010/main" val="3272892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17</a:t>
            </a:fld>
            <a:endParaRPr lang="en-CA"/>
          </a:p>
        </p:txBody>
      </p:sp>
    </p:spTree>
    <p:extLst>
      <p:ext uri="{BB962C8B-B14F-4D97-AF65-F5344CB8AC3E}">
        <p14:creationId xmlns:p14="http://schemas.microsoft.com/office/powerpoint/2010/main" val="3124303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18</a:t>
            </a:fld>
            <a:endParaRPr lang="en-CA"/>
          </a:p>
        </p:txBody>
      </p:sp>
    </p:spTree>
    <p:extLst>
      <p:ext uri="{BB962C8B-B14F-4D97-AF65-F5344CB8AC3E}">
        <p14:creationId xmlns:p14="http://schemas.microsoft.com/office/powerpoint/2010/main" val="265889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DON’TS of the Poppy Trust Fund Start on Page 29 of your Poppy Manual</a:t>
            </a:r>
          </a:p>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19</a:t>
            </a:fld>
            <a:endParaRPr lang="en-CA"/>
          </a:p>
        </p:txBody>
      </p:sp>
    </p:spTree>
    <p:extLst>
      <p:ext uri="{BB962C8B-B14F-4D97-AF65-F5344CB8AC3E}">
        <p14:creationId xmlns:p14="http://schemas.microsoft.com/office/powerpoint/2010/main" val="409701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We , as members of the Royal Canadian Legion, strive to keep the memory of the 117,000 Canadian men and women who paid the supreme sacrifice in the service of Canada during war and subsequent operations since Korea.</a:t>
            </a:r>
          </a:p>
          <a:p>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We keep these goals going through our annual Poppy Campaign and our Remembrance Day service</a:t>
            </a:r>
          </a:p>
        </p:txBody>
      </p:sp>
      <p:sp>
        <p:nvSpPr>
          <p:cNvPr id="4" name="Slide Number Placeholder 3"/>
          <p:cNvSpPr>
            <a:spLocks noGrp="1"/>
          </p:cNvSpPr>
          <p:nvPr>
            <p:ph type="sldNum" sz="quarter" idx="5"/>
          </p:nvPr>
        </p:nvSpPr>
        <p:spPr/>
        <p:txBody>
          <a:bodyPr/>
          <a:lstStyle/>
          <a:p>
            <a:fld id="{C24891C5-838D-4BDB-B611-BD13C3ED0426}" type="slidenum">
              <a:rPr lang="en-CA" smtClean="0"/>
              <a:t>2</a:t>
            </a:fld>
            <a:endParaRPr lang="en-CA"/>
          </a:p>
        </p:txBody>
      </p:sp>
    </p:spTree>
    <p:extLst>
      <p:ext uri="{BB962C8B-B14F-4D97-AF65-F5344CB8AC3E}">
        <p14:creationId xmlns:p14="http://schemas.microsoft.com/office/powerpoint/2010/main" val="333357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20</a:t>
            </a:fld>
            <a:endParaRPr lang="en-CA"/>
          </a:p>
        </p:txBody>
      </p:sp>
    </p:spTree>
    <p:extLst>
      <p:ext uri="{BB962C8B-B14F-4D97-AF65-F5344CB8AC3E}">
        <p14:creationId xmlns:p14="http://schemas.microsoft.com/office/powerpoint/2010/main" val="154641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21</a:t>
            </a:fld>
            <a:endParaRPr lang="en-CA"/>
          </a:p>
        </p:txBody>
      </p:sp>
    </p:spTree>
    <p:extLst>
      <p:ext uri="{BB962C8B-B14F-4D97-AF65-F5344CB8AC3E}">
        <p14:creationId xmlns:p14="http://schemas.microsoft.com/office/powerpoint/2010/main" val="333256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22</a:t>
            </a:fld>
            <a:endParaRPr lang="en-CA"/>
          </a:p>
        </p:txBody>
      </p:sp>
    </p:spTree>
    <p:extLst>
      <p:ext uri="{BB962C8B-B14F-4D97-AF65-F5344CB8AC3E}">
        <p14:creationId xmlns:p14="http://schemas.microsoft.com/office/powerpoint/2010/main" val="86592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23</a:t>
            </a:fld>
            <a:endParaRPr lang="en-CA"/>
          </a:p>
        </p:txBody>
      </p:sp>
    </p:spTree>
    <p:extLst>
      <p:ext uri="{BB962C8B-B14F-4D97-AF65-F5344CB8AC3E}">
        <p14:creationId xmlns:p14="http://schemas.microsoft.com/office/powerpoint/2010/main" val="71026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At this time I would like you all to break into Zones and discuss</a:t>
            </a:r>
          </a:p>
          <a:p>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How does your branch prepare for their Poppy Campaign</a:t>
            </a:r>
          </a:p>
          <a:p>
            <a:r>
              <a:rPr lang="en-CA" sz="1600" dirty="0">
                <a:latin typeface="Times New Roman" panose="02020603050405020304" pitchFamily="18" charset="0"/>
                <a:cs typeface="Times New Roman" panose="02020603050405020304" pitchFamily="18" charset="0"/>
              </a:rPr>
              <a:t>How do you get Volunteers</a:t>
            </a:r>
          </a:p>
          <a:p>
            <a:r>
              <a:rPr lang="en-CA" sz="1600" dirty="0">
                <a:latin typeface="Times New Roman" panose="02020603050405020304" pitchFamily="18" charset="0"/>
                <a:cs typeface="Times New Roman" panose="02020603050405020304" pitchFamily="18" charset="0"/>
              </a:rPr>
              <a:t>What works and what does not work</a:t>
            </a:r>
          </a:p>
          <a:p>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 Zone Chairs please run this</a:t>
            </a:r>
          </a:p>
          <a:p>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15min</a:t>
            </a:r>
          </a:p>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24</a:t>
            </a:fld>
            <a:endParaRPr lang="en-CA"/>
          </a:p>
        </p:txBody>
      </p:sp>
    </p:spTree>
    <p:extLst>
      <p:ext uri="{BB962C8B-B14F-4D97-AF65-F5344CB8AC3E}">
        <p14:creationId xmlns:p14="http://schemas.microsoft.com/office/powerpoint/2010/main" val="247535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Please find your Special Use Form handout</a:t>
            </a:r>
          </a:p>
        </p:txBody>
      </p:sp>
      <p:sp>
        <p:nvSpPr>
          <p:cNvPr id="4" name="Slide Number Placeholder 3"/>
          <p:cNvSpPr>
            <a:spLocks noGrp="1"/>
          </p:cNvSpPr>
          <p:nvPr>
            <p:ph type="sldNum" sz="quarter" idx="5"/>
          </p:nvPr>
        </p:nvSpPr>
        <p:spPr/>
        <p:txBody>
          <a:bodyPr/>
          <a:lstStyle/>
          <a:p>
            <a:fld id="{C24891C5-838D-4BDB-B611-BD13C3ED0426}" type="slidenum">
              <a:rPr lang="en-CA" smtClean="0"/>
              <a:t>25</a:t>
            </a:fld>
            <a:endParaRPr lang="en-CA"/>
          </a:p>
        </p:txBody>
      </p:sp>
    </p:spTree>
    <p:extLst>
      <p:ext uri="{BB962C8B-B14F-4D97-AF65-F5344CB8AC3E}">
        <p14:creationId xmlns:p14="http://schemas.microsoft.com/office/powerpoint/2010/main" val="1463998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26</a:t>
            </a:fld>
            <a:endParaRPr lang="en-CA"/>
          </a:p>
        </p:txBody>
      </p:sp>
    </p:spTree>
    <p:extLst>
      <p:ext uri="{BB962C8B-B14F-4D97-AF65-F5344CB8AC3E}">
        <p14:creationId xmlns:p14="http://schemas.microsoft.com/office/powerpoint/2010/main" val="743213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27</a:t>
            </a:fld>
            <a:endParaRPr lang="en-CA"/>
          </a:p>
        </p:txBody>
      </p:sp>
    </p:spTree>
    <p:extLst>
      <p:ext uri="{BB962C8B-B14F-4D97-AF65-F5344CB8AC3E}">
        <p14:creationId xmlns:p14="http://schemas.microsoft.com/office/powerpoint/2010/main" val="4217528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28</a:t>
            </a:fld>
            <a:endParaRPr lang="en-CA"/>
          </a:p>
        </p:txBody>
      </p:sp>
    </p:spTree>
    <p:extLst>
      <p:ext uri="{BB962C8B-B14F-4D97-AF65-F5344CB8AC3E}">
        <p14:creationId xmlns:p14="http://schemas.microsoft.com/office/powerpoint/2010/main" val="46069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29</a:t>
            </a:fld>
            <a:endParaRPr lang="en-CA"/>
          </a:p>
        </p:txBody>
      </p:sp>
    </p:spTree>
    <p:extLst>
      <p:ext uri="{BB962C8B-B14F-4D97-AF65-F5344CB8AC3E}">
        <p14:creationId xmlns:p14="http://schemas.microsoft.com/office/powerpoint/2010/main" val="119104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Go over the slide</a:t>
            </a:r>
          </a:p>
          <a:p>
            <a:r>
              <a:rPr lang="en-CA" sz="1600" dirty="0">
                <a:latin typeface="Times New Roman" panose="02020603050405020304" pitchFamily="18" charset="0"/>
                <a:cs typeface="Times New Roman" panose="02020603050405020304" pitchFamily="18" charset="0"/>
              </a:rPr>
              <a:t>Also you can go to </a:t>
            </a:r>
          </a:p>
          <a:p>
            <a:r>
              <a:rPr lang="en-CA" sz="1600" dirty="0">
                <a:latin typeface="Times New Roman" panose="02020603050405020304" pitchFamily="18" charset="0"/>
                <a:cs typeface="Times New Roman" panose="02020603050405020304" pitchFamily="18" charset="0"/>
              </a:rPr>
              <a:t>Royal Canadian Legion Ontario Command home page</a:t>
            </a:r>
          </a:p>
          <a:p>
            <a:r>
              <a:rPr lang="en-CA" sz="1600" dirty="0">
                <a:latin typeface="Times New Roman" panose="02020603050405020304" pitchFamily="18" charset="0"/>
                <a:cs typeface="Times New Roman" panose="02020603050405020304" pitchFamily="18" charset="0"/>
              </a:rPr>
              <a:t>Click on forms and Manuals</a:t>
            </a:r>
          </a:p>
          <a:p>
            <a:r>
              <a:rPr lang="en-CA" sz="1600" dirty="0">
                <a:latin typeface="Times New Roman" panose="02020603050405020304" pitchFamily="18" charset="0"/>
                <a:cs typeface="Times New Roman" panose="02020603050405020304" pitchFamily="18" charset="0"/>
              </a:rPr>
              <a:t>Under Poppy material </a:t>
            </a:r>
          </a:p>
          <a:p>
            <a:r>
              <a:rPr lang="en-CA" sz="1600" dirty="0">
                <a:latin typeface="Times New Roman" panose="02020603050405020304" pitchFamily="18" charset="0"/>
                <a:cs typeface="Times New Roman" panose="02020603050405020304" pitchFamily="18" charset="0"/>
              </a:rPr>
              <a:t>Click on Poppy Manual</a:t>
            </a:r>
          </a:p>
          <a:p>
            <a:r>
              <a:rPr lang="en-CA" sz="1600" dirty="0">
                <a:latin typeface="Times New Roman" panose="02020603050405020304" pitchFamily="18" charset="0"/>
                <a:cs typeface="Times New Roman" panose="02020603050405020304" pitchFamily="18" charset="0"/>
              </a:rPr>
              <a:t>No registration is required</a:t>
            </a:r>
          </a:p>
        </p:txBody>
      </p:sp>
      <p:sp>
        <p:nvSpPr>
          <p:cNvPr id="4" name="Slide Number Placeholder 3"/>
          <p:cNvSpPr>
            <a:spLocks noGrp="1"/>
          </p:cNvSpPr>
          <p:nvPr>
            <p:ph type="sldNum" sz="quarter" idx="5"/>
          </p:nvPr>
        </p:nvSpPr>
        <p:spPr/>
        <p:txBody>
          <a:bodyPr/>
          <a:lstStyle/>
          <a:p>
            <a:fld id="{C24891C5-838D-4BDB-B611-BD13C3ED0426}" type="slidenum">
              <a:rPr lang="en-CA" smtClean="0"/>
              <a:t>3</a:t>
            </a:fld>
            <a:endParaRPr lang="en-CA"/>
          </a:p>
        </p:txBody>
      </p:sp>
    </p:spTree>
    <p:extLst>
      <p:ext uri="{BB962C8B-B14F-4D97-AF65-F5344CB8AC3E}">
        <p14:creationId xmlns:p14="http://schemas.microsoft.com/office/powerpoint/2010/main" val="171739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following can be found in your Poppy Manual starting on page 25</a:t>
            </a:r>
          </a:p>
        </p:txBody>
      </p:sp>
      <p:sp>
        <p:nvSpPr>
          <p:cNvPr id="4" name="Slide Number Placeholder 3"/>
          <p:cNvSpPr>
            <a:spLocks noGrp="1"/>
          </p:cNvSpPr>
          <p:nvPr>
            <p:ph type="sldNum" sz="quarter" idx="5"/>
          </p:nvPr>
        </p:nvSpPr>
        <p:spPr/>
        <p:txBody>
          <a:bodyPr/>
          <a:lstStyle/>
          <a:p>
            <a:fld id="{C24891C5-838D-4BDB-B611-BD13C3ED0426}" type="slidenum">
              <a:rPr lang="en-CA" smtClean="0"/>
              <a:t>33</a:t>
            </a:fld>
            <a:endParaRPr lang="en-CA"/>
          </a:p>
        </p:txBody>
      </p:sp>
    </p:spTree>
    <p:extLst>
      <p:ext uri="{BB962C8B-B14F-4D97-AF65-F5344CB8AC3E}">
        <p14:creationId xmlns:p14="http://schemas.microsoft.com/office/powerpoint/2010/main" val="30807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Please find the hand out from Ontario Command</a:t>
            </a:r>
          </a:p>
        </p:txBody>
      </p:sp>
      <p:sp>
        <p:nvSpPr>
          <p:cNvPr id="4" name="Slide Number Placeholder 3"/>
          <p:cNvSpPr>
            <a:spLocks noGrp="1"/>
          </p:cNvSpPr>
          <p:nvPr>
            <p:ph type="sldNum" sz="quarter" idx="5"/>
          </p:nvPr>
        </p:nvSpPr>
        <p:spPr/>
        <p:txBody>
          <a:bodyPr/>
          <a:lstStyle/>
          <a:p>
            <a:fld id="{C24891C5-838D-4BDB-B611-BD13C3ED0426}" type="slidenum">
              <a:rPr lang="en-CA" smtClean="0"/>
              <a:t>34</a:t>
            </a:fld>
            <a:endParaRPr lang="en-CA"/>
          </a:p>
        </p:txBody>
      </p:sp>
    </p:spTree>
    <p:extLst>
      <p:ext uri="{BB962C8B-B14F-4D97-AF65-F5344CB8AC3E}">
        <p14:creationId xmlns:p14="http://schemas.microsoft.com/office/powerpoint/2010/main" val="1873614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35</a:t>
            </a:fld>
            <a:endParaRPr lang="en-CA"/>
          </a:p>
        </p:txBody>
      </p:sp>
    </p:spTree>
    <p:extLst>
      <p:ext uri="{BB962C8B-B14F-4D97-AF65-F5344CB8AC3E}">
        <p14:creationId xmlns:p14="http://schemas.microsoft.com/office/powerpoint/2010/main" val="1426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36</a:t>
            </a:fld>
            <a:endParaRPr lang="en-CA"/>
          </a:p>
        </p:txBody>
      </p:sp>
    </p:spTree>
    <p:extLst>
      <p:ext uri="{BB962C8B-B14F-4D97-AF65-F5344CB8AC3E}">
        <p14:creationId xmlns:p14="http://schemas.microsoft.com/office/powerpoint/2010/main" val="3313051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At this time we will take a 15 min break</a:t>
            </a:r>
          </a:p>
        </p:txBody>
      </p:sp>
      <p:sp>
        <p:nvSpPr>
          <p:cNvPr id="4" name="Slide Number Placeholder 3"/>
          <p:cNvSpPr>
            <a:spLocks noGrp="1"/>
          </p:cNvSpPr>
          <p:nvPr>
            <p:ph type="sldNum" sz="quarter" idx="5"/>
          </p:nvPr>
        </p:nvSpPr>
        <p:spPr/>
        <p:txBody>
          <a:bodyPr/>
          <a:lstStyle/>
          <a:p>
            <a:fld id="{C24891C5-838D-4BDB-B611-BD13C3ED0426}" type="slidenum">
              <a:rPr lang="en-CA" smtClean="0"/>
              <a:t>37</a:t>
            </a:fld>
            <a:endParaRPr lang="en-CA"/>
          </a:p>
        </p:txBody>
      </p:sp>
    </p:spTree>
    <p:extLst>
      <p:ext uri="{BB962C8B-B14F-4D97-AF65-F5344CB8AC3E}">
        <p14:creationId xmlns:p14="http://schemas.microsoft.com/office/powerpoint/2010/main" val="2081504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We will now go over filling out the Branch Status report please find your status report and completion handouts that was given out</a:t>
            </a:r>
          </a:p>
        </p:txBody>
      </p:sp>
      <p:sp>
        <p:nvSpPr>
          <p:cNvPr id="4" name="Slide Number Placeholder 3"/>
          <p:cNvSpPr>
            <a:spLocks noGrp="1"/>
          </p:cNvSpPr>
          <p:nvPr>
            <p:ph type="sldNum" sz="quarter" idx="5"/>
          </p:nvPr>
        </p:nvSpPr>
        <p:spPr/>
        <p:txBody>
          <a:bodyPr/>
          <a:lstStyle/>
          <a:p>
            <a:fld id="{C24891C5-838D-4BDB-B611-BD13C3ED0426}" type="slidenum">
              <a:rPr lang="en-CA" smtClean="0"/>
              <a:t>38</a:t>
            </a:fld>
            <a:endParaRPr lang="en-CA"/>
          </a:p>
        </p:txBody>
      </p:sp>
    </p:spTree>
    <p:extLst>
      <p:ext uri="{BB962C8B-B14F-4D97-AF65-F5344CB8AC3E}">
        <p14:creationId xmlns:p14="http://schemas.microsoft.com/office/powerpoint/2010/main" val="1999768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39</a:t>
            </a:fld>
            <a:endParaRPr lang="en-CA"/>
          </a:p>
        </p:txBody>
      </p:sp>
    </p:spTree>
    <p:extLst>
      <p:ext uri="{BB962C8B-B14F-4D97-AF65-F5344CB8AC3E}">
        <p14:creationId xmlns:p14="http://schemas.microsoft.com/office/powerpoint/2010/main" val="306628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40</a:t>
            </a:fld>
            <a:endParaRPr lang="en-CA"/>
          </a:p>
        </p:txBody>
      </p:sp>
    </p:spTree>
    <p:extLst>
      <p:ext uri="{BB962C8B-B14F-4D97-AF65-F5344CB8AC3E}">
        <p14:creationId xmlns:p14="http://schemas.microsoft.com/office/powerpoint/2010/main" val="3781584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41</a:t>
            </a:fld>
            <a:endParaRPr lang="en-CA"/>
          </a:p>
        </p:txBody>
      </p:sp>
    </p:spTree>
    <p:extLst>
      <p:ext uri="{BB962C8B-B14F-4D97-AF65-F5344CB8AC3E}">
        <p14:creationId xmlns:p14="http://schemas.microsoft.com/office/powerpoint/2010/main" val="1131967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CA" dirty="0"/>
              <a:t>We will now go over filling out the Poppy Trust Fund Breakdown Sheet please find your breakdown sheet that was given out</a:t>
            </a:r>
          </a:p>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44</a:t>
            </a:fld>
            <a:endParaRPr lang="en-CA"/>
          </a:p>
        </p:txBody>
      </p:sp>
    </p:spTree>
    <p:extLst>
      <p:ext uri="{BB962C8B-B14F-4D97-AF65-F5344CB8AC3E}">
        <p14:creationId xmlns:p14="http://schemas.microsoft.com/office/powerpoint/2010/main" val="414233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4</a:t>
            </a:fld>
            <a:endParaRPr lang="en-CA"/>
          </a:p>
        </p:txBody>
      </p:sp>
    </p:spTree>
    <p:extLst>
      <p:ext uri="{BB962C8B-B14F-4D97-AF65-F5344CB8AC3E}">
        <p14:creationId xmlns:p14="http://schemas.microsoft.com/office/powerpoint/2010/main" val="3649979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Go over each line for E1</a:t>
            </a:r>
          </a:p>
        </p:txBody>
      </p:sp>
      <p:sp>
        <p:nvSpPr>
          <p:cNvPr id="4" name="Slide Number Placeholder 3"/>
          <p:cNvSpPr>
            <a:spLocks noGrp="1"/>
          </p:cNvSpPr>
          <p:nvPr>
            <p:ph type="sldNum" sz="quarter" idx="5"/>
          </p:nvPr>
        </p:nvSpPr>
        <p:spPr/>
        <p:txBody>
          <a:bodyPr/>
          <a:lstStyle/>
          <a:p>
            <a:fld id="{C24891C5-838D-4BDB-B611-BD13C3ED0426}" type="slidenum">
              <a:rPr lang="en-CA" smtClean="0"/>
              <a:t>46</a:t>
            </a:fld>
            <a:endParaRPr lang="en-CA"/>
          </a:p>
        </p:txBody>
      </p:sp>
    </p:spTree>
    <p:extLst>
      <p:ext uri="{BB962C8B-B14F-4D97-AF65-F5344CB8AC3E}">
        <p14:creationId xmlns:p14="http://schemas.microsoft.com/office/powerpoint/2010/main" val="4244691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Go over each line for no special use and then special use needed</a:t>
            </a:r>
          </a:p>
        </p:txBody>
      </p:sp>
      <p:sp>
        <p:nvSpPr>
          <p:cNvPr id="4" name="Slide Number Placeholder 3"/>
          <p:cNvSpPr>
            <a:spLocks noGrp="1"/>
          </p:cNvSpPr>
          <p:nvPr>
            <p:ph type="sldNum" sz="quarter" idx="5"/>
          </p:nvPr>
        </p:nvSpPr>
        <p:spPr/>
        <p:txBody>
          <a:bodyPr/>
          <a:lstStyle/>
          <a:p>
            <a:fld id="{C24891C5-838D-4BDB-B611-BD13C3ED0426}" type="slidenum">
              <a:rPr lang="en-CA" smtClean="0"/>
              <a:t>47</a:t>
            </a:fld>
            <a:endParaRPr lang="en-CA"/>
          </a:p>
        </p:txBody>
      </p:sp>
    </p:spTree>
    <p:extLst>
      <p:ext uri="{BB962C8B-B14F-4D97-AF65-F5344CB8AC3E}">
        <p14:creationId xmlns:p14="http://schemas.microsoft.com/office/powerpoint/2010/main" val="1800644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48</a:t>
            </a:fld>
            <a:endParaRPr lang="en-CA"/>
          </a:p>
        </p:txBody>
      </p:sp>
    </p:spTree>
    <p:extLst>
      <p:ext uri="{BB962C8B-B14F-4D97-AF65-F5344CB8AC3E}">
        <p14:creationId xmlns:p14="http://schemas.microsoft.com/office/powerpoint/2010/main" val="3647291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49</a:t>
            </a:fld>
            <a:endParaRPr lang="en-CA"/>
          </a:p>
        </p:txBody>
      </p:sp>
    </p:spTree>
    <p:extLst>
      <p:ext uri="{BB962C8B-B14F-4D97-AF65-F5344CB8AC3E}">
        <p14:creationId xmlns:p14="http://schemas.microsoft.com/office/powerpoint/2010/main" val="3245386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50</a:t>
            </a:fld>
            <a:endParaRPr lang="en-CA"/>
          </a:p>
        </p:txBody>
      </p:sp>
    </p:spTree>
    <p:extLst>
      <p:ext uri="{BB962C8B-B14F-4D97-AF65-F5344CB8AC3E}">
        <p14:creationId xmlns:p14="http://schemas.microsoft.com/office/powerpoint/2010/main" val="3399589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51</a:t>
            </a:fld>
            <a:endParaRPr lang="en-CA"/>
          </a:p>
        </p:txBody>
      </p:sp>
    </p:spTree>
    <p:extLst>
      <p:ext uri="{BB962C8B-B14F-4D97-AF65-F5344CB8AC3E}">
        <p14:creationId xmlns:p14="http://schemas.microsoft.com/office/powerpoint/2010/main" val="1001140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52</a:t>
            </a:fld>
            <a:endParaRPr lang="en-CA"/>
          </a:p>
        </p:txBody>
      </p:sp>
    </p:spTree>
    <p:extLst>
      <p:ext uri="{BB962C8B-B14F-4D97-AF65-F5344CB8AC3E}">
        <p14:creationId xmlns:p14="http://schemas.microsoft.com/office/powerpoint/2010/main" val="796046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53</a:t>
            </a:fld>
            <a:endParaRPr lang="en-CA"/>
          </a:p>
        </p:txBody>
      </p:sp>
    </p:spTree>
    <p:extLst>
      <p:ext uri="{BB962C8B-B14F-4D97-AF65-F5344CB8AC3E}">
        <p14:creationId xmlns:p14="http://schemas.microsoft.com/office/powerpoint/2010/main" val="1965928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56</a:t>
            </a:fld>
            <a:endParaRPr lang="en-CA"/>
          </a:p>
        </p:txBody>
      </p:sp>
    </p:spTree>
    <p:extLst>
      <p:ext uri="{BB962C8B-B14F-4D97-AF65-F5344CB8AC3E}">
        <p14:creationId xmlns:p14="http://schemas.microsoft.com/office/powerpoint/2010/main" val="615767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58</a:t>
            </a:fld>
            <a:endParaRPr lang="en-CA"/>
          </a:p>
        </p:txBody>
      </p:sp>
    </p:spTree>
    <p:extLst>
      <p:ext uri="{BB962C8B-B14F-4D97-AF65-F5344CB8AC3E}">
        <p14:creationId xmlns:p14="http://schemas.microsoft.com/office/powerpoint/2010/main" val="83791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5</a:t>
            </a:fld>
            <a:endParaRPr lang="en-CA"/>
          </a:p>
        </p:txBody>
      </p:sp>
    </p:spTree>
    <p:extLst>
      <p:ext uri="{BB962C8B-B14F-4D97-AF65-F5344CB8AC3E}">
        <p14:creationId xmlns:p14="http://schemas.microsoft.com/office/powerpoint/2010/main" val="302364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59</a:t>
            </a:fld>
            <a:endParaRPr lang="en-CA"/>
          </a:p>
        </p:txBody>
      </p:sp>
    </p:spTree>
    <p:extLst>
      <p:ext uri="{BB962C8B-B14F-4D97-AF65-F5344CB8AC3E}">
        <p14:creationId xmlns:p14="http://schemas.microsoft.com/office/powerpoint/2010/main" val="42860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60</a:t>
            </a:fld>
            <a:endParaRPr lang="en-CA"/>
          </a:p>
        </p:txBody>
      </p:sp>
    </p:spTree>
    <p:extLst>
      <p:ext uri="{BB962C8B-B14F-4D97-AF65-F5344CB8AC3E}">
        <p14:creationId xmlns:p14="http://schemas.microsoft.com/office/powerpoint/2010/main" val="1528326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61</a:t>
            </a:fld>
            <a:endParaRPr lang="en-CA"/>
          </a:p>
        </p:txBody>
      </p:sp>
    </p:spTree>
    <p:extLst>
      <p:ext uri="{BB962C8B-B14F-4D97-AF65-F5344CB8AC3E}">
        <p14:creationId xmlns:p14="http://schemas.microsoft.com/office/powerpoint/2010/main" val="1278006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67</a:t>
            </a:fld>
            <a:endParaRPr lang="en-CA"/>
          </a:p>
        </p:txBody>
      </p:sp>
    </p:spTree>
    <p:extLst>
      <p:ext uri="{BB962C8B-B14F-4D97-AF65-F5344CB8AC3E}">
        <p14:creationId xmlns:p14="http://schemas.microsoft.com/office/powerpoint/2010/main" val="499413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68</a:t>
            </a:fld>
            <a:endParaRPr lang="en-CA"/>
          </a:p>
        </p:txBody>
      </p:sp>
    </p:spTree>
    <p:extLst>
      <p:ext uri="{BB962C8B-B14F-4D97-AF65-F5344CB8AC3E}">
        <p14:creationId xmlns:p14="http://schemas.microsoft.com/office/powerpoint/2010/main" val="1670159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69</a:t>
            </a:fld>
            <a:endParaRPr lang="en-CA"/>
          </a:p>
        </p:txBody>
      </p:sp>
    </p:spTree>
    <p:extLst>
      <p:ext uri="{BB962C8B-B14F-4D97-AF65-F5344CB8AC3E}">
        <p14:creationId xmlns:p14="http://schemas.microsoft.com/office/powerpoint/2010/main" val="109782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0463"/>
            <a:ext cx="5581650" cy="31400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a:t>
            </a:fld>
            <a:endParaRPr lang="en-CA"/>
          </a:p>
        </p:txBody>
      </p:sp>
    </p:spTree>
    <p:extLst>
      <p:ext uri="{BB962C8B-B14F-4D97-AF65-F5344CB8AC3E}">
        <p14:creationId xmlns:p14="http://schemas.microsoft.com/office/powerpoint/2010/main" val="110380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7</a:t>
            </a:fld>
            <a:endParaRPr lang="en-CA"/>
          </a:p>
        </p:txBody>
      </p:sp>
    </p:spTree>
    <p:extLst>
      <p:ext uri="{BB962C8B-B14F-4D97-AF65-F5344CB8AC3E}">
        <p14:creationId xmlns:p14="http://schemas.microsoft.com/office/powerpoint/2010/main" val="182285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8</a:t>
            </a:fld>
            <a:endParaRPr lang="en-CA"/>
          </a:p>
        </p:txBody>
      </p:sp>
    </p:spTree>
    <p:extLst>
      <p:ext uri="{BB962C8B-B14F-4D97-AF65-F5344CB8AC3E}">
        <p14:creationId xmlns:p14="http://schemas.microsoft.com/office/powerpoint/2010/main" val="266795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Go over the check list</a:t>
            </a:r>
          </a:p>
        </p:txBody>
      </p:sp>
      <p:sp>
        <p:nvSpPr>
          <p:cNvPr id="4" name="Slide Number Placeholder 3"/>
          <p:cNvSpPr>
            <a:spLocks noGrp="1"/>
          </p:cNvSpPr>
          <p:nvPr>
            <p:ph type="sldNum" sz="quarter" idx="5"/>
          </p:nvPr>
        </p:nvSpPr>
        <p:spPr/>
        <p:txBody>
          <a:bodyPr/>
          <a:lstStyle/>
          <a:p>
            <a:fld id="{C24891C5-838D-4BDB-B611-BD13C3ED0426}" type="slidenum">
              <a:rPr lang="en-CA" smtClean="0"/>
              <a:t>9</a:t>
            </a:fld>
            <a:endParaRPr lang="en-CA"/>
          </a:p>
        </p:txBody>
      </p:sp>
    </p:spTree>
    <p:extLst>
      <p:ext uri="{BB962C8B-B14F-4D97-AF65-F5344CB8AC3E}">
        <p14:creationId xmlns:p14="http://schemas.microsoft.com/office/powerpoint/2010/main" val="6723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41D4-BCA4-416C-823D-C403A846E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80DF962-7FBA-45E1-9C98-EC540D0B1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791E6FE-5547-4B67-8C76-41F3962868FB}"/>
              </a:ext>
            </a:extLst>
          </p:cNvPr>
          <p:cNvSpPr>
            <a:spLocks noGrp="1"/>
          </p:cNvSpPr>
          <p:nvPr>
            <p:ph type="dt" sz="half" idx="10"/>
          </p:nvPr>
        </p:nvSpPr>
        <p:spPr/>
        <p:txBody>
          <a:bodyPr/>
          <a:lstStyle/>
          <a:p>
            <a:fld id="{C9DE06BA-8C8C-4D81-8620-B698C4BB587E}" type="datetime1">
              <a:rPr lang="en-CA" smtClean="0"/>
              <a:t>06/09/2023</a:t>
            </a:fld>
            <a:endParaRPr lang="en-CA"/>
          </a:p>
        </p:txBody>
      </p:sp>
      <p:sp>
        <p:nvSpPr>
          <p:cNvPr id="5" name="Footer Placeholder 4">
            <a:extLst>
              <a:ext uri="{FF2B5EF4-FFF2-40B4-BE49-F238E27FC236}">
                <a16:creationId xmlns:a16="http://schemas.microsoft.com/office/drawing/2014/main" id="{72B1846D-4898-4D43-909F-0C4086DCBB1A}"/>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D7B98696-7437-47ED-B4C3-121D3BFD8954}"/>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316507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C1D7-ADBB-4C3C-8E12-844DA778A4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2F2A9A3-C0B9-4455-93C6-2C549215D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CB6483-36D6-433C-BBD2-E7F6E447654C}"/>
              </a:ext>
            </a:extLst>
          </p:cNvPr>
          <p:cNvSpPr>
            <a:spLocks noGrp="1"/>
          </p:cNvSpPr>
          <p:nvPr>
            <p:ph type="dt" sz="half" idx="10"/>
          </p:nvPr>
        </p:nvSpPr>
        <p:spPr/>
        <p:txBody>
          <a:bodyPr/>
          <a:lstStyle/>
          <a:p>
            <a:fld id="{1FC875F0-51A0-48EF-A27D-F8EF4C33E4FC}" type="datetime1">
              <a:rPr lang="en-CA" smtClean="0"/>
              <a:t>06/09/2023</a:t>
            </a:fld>
            <a:endParaRPr lang="en-CA"/>
          </a:p>
        </p:txBody>
      </p:sp>
      <p:sp>
        <p:nvSpPr>
          <p:cNvPr id="5" name="Footer Placeholder 4">
            <a:extLst>
              <a:ext uri="{FF2B5EF4-FFF2-40B4-BE49-F238E27FC236}">
                <a16:creationId xmlns:a16="http://schemas.microsoft.com/office/drawing/2014/main" id="{8BD91A86-569C-4035-95AD-79F91DA9793A}"/>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83854257-7B63-4F6F-8BA3-A8C61484622E}"/>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72189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83DDF-4C04-4DC5-BA9A-D1C3DB801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D96F7A7-07BF-40E1-BFED-40594030E8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EE2B8F-D974-4209-8E1C-FBD5342CCC2A}"/>
              </a:ext>
            </a:extLst>
          </p:cNvPr>
          <p:cNvSpPr>
            <a:spLocks noGrp="1"/>
          </p:cNvSpPr>
          <p:nvPr>
            <p:ph type="dt" sz="half" idx="10"/>
          </p:nvPr>
        </p:nvSpPr>
        <p:spPr/>
        <p:txBody>
          <a:bodyPr/>
          <a:lstStyle/>
          <a:p>
            <a:fld id="{46EF58A0-509B-495D-9E8B-EB0A53A483B7}" type="datetime1">
              <a:rPr lang="en-CA" smtClean="0"/>
              <a:t>06/09/2023</a:t>
            </a:fld>
            <a:endParaRPr lang="en-CA"/>
          </a:p>
        </p:txBody>
      </p:sp>
      <p:sp>
        <p:nvSpPr>
          <p:cNvPr id="5" name="Footer Placeholder 4">
            <a:extLst>
              <a:ext uri="{FF2B5EF4-FFF2-40B4-BE49-F238E27FC236}">
                <a16:creationId xmlns:a16="http://schemas.microsoft.com/office/drawing/2014/main" id="{B07A5360-B15B-4A2F-9EDB-30A6D03D2806}"/>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4DFB7923-807D-4531-A8B9-FDA0D6B4F211}"/>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261616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642A-F72C-4C09-A9B2-4DFF4AA77A9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9E30094-DC91-4549-880F-5E23E4CA4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6053B8-A6EC-4661-8E8A-5E36EDF68782}"/>
              </a:ext>
            </a:extLst>
          </p:cNvPr>
          <p:cNvSpPr>
            <a:spLocks noGrp="1"/>
          </p:cNvSpPr>
          <p:nvPr>
            <p:ph type="dt" sz="half" idx="10"/>
          </p:nvPr>
        </p:nvSpPr>
        <p:spPr/>
        <p:txBody>
          <a:bodyPr/>
          <a:lstStyle/>
          <a:p>
            <a:fld id="{C6281FFD-A48E-4B7D-B26E-D692F75C9700}" type="datetime1">
              <a:rPr lang="en-CA" smtClean="0"/>
              <a:t>06/09/2023</a:t>
            </a:fld>
            <a:endParaRPr lang="en-CA"/>
          </a:p>
        </p:txBody>
      </p:sp>
      <p:sp>
        <p:nvSpPr>
          <p:cNvPr id="5" name="Footer Placeholder 4">
            <a:extLst>
              <a:ext uri="{FF2B5EF4-FFF2-40B4-BE49-F238E27FC236}">
                <a16:creationId xmlns:a16="http://schemas.microsoft.com/office/drawing/2014/main" id="{F6943C9F-77B9-4217-92EF-5DE1304DBF5F}"/>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B880566B-119B-4CF5-A2DB-2FADC8292D6F}"/>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402469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518D-F32B-4F3B-BEA9-D6CFBD36E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90C851B-3042-4875-84EC-EBB3A009F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13300-0473-4F8B-9679-E3038C6188D7}"/>
              </a:ext>
            </a:extLst>
          </p:cNvPr>
          <p:cNvSpPr>
            <a:spLocks noGrp="1"/>
          </p:cNvSpPr>
          <p:nvPr>
            <p:ph type="dt" sz="half" idx="10"/>
          </p:nvPr>
        </p:nvSpPr>
        <p:spPr/>
        <p:txBody>
          <a:bodyPr/>
          <a:lstStyle/>
          <a:p>
            <a:fld id="{179A6A01-A78D-4642-8DB9-B256991CBE28}" type="datetime1">
              <a:rPr lang="en-CA" smtClean="0"/>
              <a:t>06/09/2023</a:t>
            </a:fld>
            <a:endParaRPr lang="en-CA"/>
          </a:p>
        </p:txBody>
      </p:sp>
      <p:sp>
        <p:nvSpPr>
          <p:cNvPr id="5" name="Footer Placeholder 4">
            <a:extLst>
              <a:ext uri="{FF2B5EF4-FFF2-40B4-BE49-F238E27FC236}">
                <a16:creationId xmlns:a16="http://schemas.microsoft.com/office/drawing/2014/main" id="{A6B1D47E-16ED-4CA3-8D1B-DD797472F56D}"/>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67FF1698-5E84-4351-A555-B659C0289C64}"/>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11747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6E5A-F89A-4D3F-849A-E1437C6011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8C0865A-424D-44CB-8563-ECE15D542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5F6D03-E40A-4281-8301-B23EF9F71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704D7A5-E1C6-41A8-A77A-0214EE75A4CF}"/>
              </a:ext>
            </a:extLst>
          </p:cNvPr>
          <p:cNvSpPr>
            <a:spLocks noGrp="1"/>
          </p:cNvSpPr>
          <p:nvPr>
            <p:ph type="dt" sz="half" idx="10"/>
          </p:nvPr>
        </p:nvSpPr>
        <p:spPr/>
        <p:txBody>
          <a:bodyPr/>
          <a:lstStyle/>
          <a:p>
            <a:fld id="{942FA725-D1F6-4217-973E-4BA123C69FC4}" type="datetime1">
              <a:rPr lang="en-CA" smtClean="0"/>
              <a:t>06/09/2023</a:t>
            </a:fld>
            <a:endParaRPr lang="en-CA"/>
          </a:p>
        </p:txBody>
      </p:sp>
      <p:sp>
        <p:nvSpPr>
          <p:cNvPr id="6" name="Footer Placeholder 5">
            <a:extLst>
              <a:ext uri="{FF2B5EF4-FFF2-40B4-BE49-F238E27FC236}">
                <a16:creationId xmlns:a16="http://schemas.microsoft.com/office/drawing/2014/main" id="{48890A37-813A-4DB9-945A-6EF3E0633D82}"/>
              </a:ext>
            </a:extLst>
          </p:cNvPr>
          <p:cNvSpPr>
            <a:spLocks noGrp="1"/>
          </p:cNvSpPr>
          <p:nvPr>
            <p:ph type="ftr" sz="quarter" idx="11"/>
          </p:nvPr>
        </p:nvSpPr>
        <p:spPr/>
        <p:txBody>
          <a:bodyPr/>
          <a:lstStyle/>
          <a:p>
            <a:r>
              <a:rPr lang="en-US"/>
              <a:t>Sep 2019                                                                                                                                                                                                                                                           Al Plume, District F Poppy</a:t>
            </a:r>
            <a:endParaRPr lang="en-CA"/>
          </a:p>
        </p:txBody>
      </p:sp>
      <p:sp>
        <p:nvSpPr>
          <p:cNvPr id="7" name="Slide Number Placeholder 6">
            <a:extLst>
              <a:ext uri="{FF2B5EF4-FFF2-40B4-BE49-F238E27FC236}">
                <a16:creationId xmlns:a16="http://schemas.microsoft.com/office/drawing/2014/main" id="{F664457A-B1A1-44E8-ADBB-0601581B8939}"/>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43834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7E2-6A87-477B-83CB-CC7845E74FF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56266F-1674-4BA8-82F0-0AB64900D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75A1F-B507-4EFD-AFB2-8F0921AB31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B0E67CE-72AD-433A-B0FB-48BF053CE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10025-F395-4653-85F7-E8828362DA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A19A5C1-E695-4D5C-96EA-391347D5285A}"/>
              </a:ext>
            </a:extLst>
          </p:cNvPr>
          <p:cNvSpPr>
            <a:spLocks noGrp="1"/>
          </p:cNvSpPr>
          <p:nvPr>
            <p:ph type="dt" sz="half" idx="10"/>
          </p:nvPr>
        </p:nvSpPr>
        <p:spPr/>
        <p:txBody>
          <a:bodyPr/>
          <a:lstStyle/>
          <a:p>
            <a:fld id="{818BAE06-EEAD-4749-A0B0-83FE6D3813A9}" type="datetime1">
              <a:rPr lang="en-CA" smtClean="0"/>
              <a:t>06/09/2023</a:t>
            </a:fld>
            <a:endParaRPr lang="en-CA"/>
          </a:p>
        </p:txBody>
      </p:sp>
      <p:sp>
        <p:nvSpPr>
          <p:cNvPr id="8" name="Footer Placeholder 7">
            <a:extLst>
              <a:ext uri="{FF2B5EF4-FFF2-40B4-BE49-F238E27FC236}">
                <a16:creationId xmlns:a16="http://schemas.microsoft.com/office/drawing/2014/main" id="{0C29EA20-0EAA-4728-A697-14505AF5D112}"/>
              </a:ext>
            </a:extLst>
          </p:cNvPr>
          <p:cNvSpPr>
            <a:spLocks noGrp="1"/>
          </p:cNvSpPr>
          <p:nvPr>
            <p:ph type="ftr" sz="quarter" idx="11"/>
          </p:nvPr>
        </p:nvSpPr>
        <p:spPr/>
        <p:txBody>
          <a:bodyPr/>
          <a:lstStyle/>
          <a:p>
            <a:r>
              <a:rPr lang="en-US"/>
              <a:t>Sep 2019                                                                                                                                                                                                                                                           Al Plume, District F Poppy</a:t>
            </a:r>
            <a:endParaRPr lang="en-CA"/>
          </a:p>
        </p:txBody>
      </p:sp>
      <p:sp>
        <p:nvSpPr>
          <p:cNvPr id="9" name="Slide Number Placeholder 8">
            <a:extLst>
              <a:ext uri="{FF2B5EF4-FFF2-40B4-BE49-F238E27FC236}">
                <a16:creationId xmlns:a16="http://schemas.microsoft.com/office/drawing/2014/main" id="{9D6B314F-7725-4426-9586-25DC2BA6B43F}"/>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205626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6DFD-18A1-4D6B-9C8C-48CF5EDE19A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A01B3A3-0BB1-4B95-9F5C-33DA6550A1FA}"/>
              </a:ext>
            </a:extLst>
          </p:cNvPr>
          <p:cNvSpPr>
            <a:spLocks noGrp="1"/>
          </p:cNvSpPr>
          <p:nvPr>
            <p:ph type="dt" sz="half" idx="10"/>
          </p:nvPr>
        </p:nvSpPr>
        <p:spPr/>
        <p:txBody>
          <a:bodyPr/>
          <a:lstStyle/>
          <a:p>
            <a:fld id="{F9C6039D-E7C2-4E00-89C3-6D65C59C5560}" type="datetime1">
              <a:rPr lang="en-CA" smtClean="0"/>
              <a:t>06/09/2023</a:t>
            </a:fld>
            <a:endParaRPr lang="en-CA"/>
          </a:p>
        </p:txBody>
      </p:sp>
      <p:sp>
        <p:nvSpPr>
          <p:cNvPr id="4" name="Footer Placeholder 3">
            <a:extLst>
              <a:ext uri="{FF2B5EF4-FFF2-40B4-BE49-F238E27FC236}">
                <a16:creationId xmlns:a16="http://schemas.microsoft.com/office/drawing/2014/main" id="{CA20453D-E040-4411-9C4E-195CCFCCA9E0}"/>
              </a:ext>
            </a:extLst>
          </p:cNvPr>
          <p:cNvSpPr>
            <a:spLocks noGrp="1"/>
          </p:cNvSpPr>
          <p:nvPr>
            <p:ph type="ftr" sz="quarter" idx="11"/>
          </p:nvPr>
        </p:nvSpPr>
        <p:spPr/>
        <p:txBody>
          <a:bodyPr/>
          <a:lstStyle/>
          <a:p>
            <a:r>
              <a:rPr lang="en-US"/>
              <a:t>Sep 2019                                                                                                                                                                                                                                                           Al Plume, District F Poppy</a:t>
            </a:r>
            <a:endParaRPr lang="en-CA"/>
          </a:p>
        </p:txBody>
      </p:sp>
      <p:sp>
        <p:nvSpPr>
          <p:cNvPr id="5" name="Slide Number Placeholder 4">
            <a:extLst>
              <a:ext uri="{FF2B5EF4-FFF2-40B4-BE49-F238E27FC236}">
                <a16:creationId xmlns:a16="http://schemas.microsoft.com/office/drawing/2014/main" id="{66FB80DE-59E6-4E12-97F4-27351B5AAF5B}"/>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341793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14AF6-AB9B-4D45-A3DD-276CC4D28AA4}"/>
              </a:ext>
            </a:extLst>
          </p:cNvPr>
          <p:cNvSpPr>
            <a:spLocks noGrp="1"/>
          </p:cNvSpPr>
          <p:nvPr>
            <p:ph type="dt" sz="half" idx="10"/>
          </p:nvPr>
        </p:nvSpPr>
        <p:spPr/>
        <p:txBody>
          <a:bodyPr/>
          <a:lstStyle/>
          <a:p>
            <a:fld id="{558CF9D7-F120-4A8C-A9AB-C7B5567D5828}" type="datetime1">
              <a:rPr lang="en-CA" smtClean="0"/>
              <a:t>06/09/2023</a:t>
            </a:fld>
            <a:endParaRPr lang="en-CA"/>
          </a:p>
        </p:txBody>
      </p:sp>
      <p:sp>
        <p:nvSpPr>
          <p:cNvPr id="3" name="Footer Placeholder 2">
            <a:extLst>
              <a:ext uri="{FF2B5EF4-FFF2-40B4-BE49-F238E27FC236}">
                <a16:creationId xmlns:a16="http://schemas.microsoft.com/office/drawing/2014/main" id="{4655FD03-47C6-4903-AF08-1B51185D1ED1}"/>
              </a:ext>
            </a:extLst>
          </p:cNvPr>
          <p:cNvSpPr>
            <a:spLocks noGrp="1"/>
          </p:cNvSpPr>
          <p:nvPr>
            <p:ph type="ftr" sz="quarter" idx="11"/>
          </p:nvPr>
        </p:nvSpPr>
        <p:spPr/>
        <p:txBody>
          <a:bodyPr/>
          <a:lstStyle/>
          <a:p>
            <a:r>
              <a:rPr lang="en-US"/>
              <a:t>Sep 2019                                                                                                                                                                                                                                                           Al Plume, District F Poppy</a:t>
            </a:r>
            <a:endParaRPr lang="en-CA"/>
          </a:p>
        </p:txBody>
      </p:sp>
      <p:sp>
        <p:nvSpPr>
          <p:cNvPr id="4" name="Slide Number Placeholder 3">
            <a:extLst>
              <a:ext uri="{FF2B5EF4-FFF2-40B4-BE49-F238E27FC236}">
                <a16:creationId xmlns:a16="http://schemas.microsoft.com/office/drawing/2014/main" id="{0CC215CD-69B2-40C4-9B84-A6E55743DCC3}"/>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384998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11BA-CCE9-4AEF-8B04-FD1522C1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1B06-63C6-472E-B94C-66AF92A0F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24B22B8-1C9C-4EE1-BB32-7C8E39766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8ED8C-352F-4FBA-91E2-D69E5FD6DE20}"/>
              </a:ext>
            </a:extLst>
          </p:cNvPr>
          <p:cNvSpPr>
            <a:spLocks noGrp="1"/>
          </p:cNvSpPr>
          <p:nvPr>
            <p:ph type="dt" sz="half" idx="10"/>
          </p:nvPr>
        </p:nvSpPr>
        <p:spPr/>
        <p:txBody>
          <a:bodyPr/>
          <a:lstStyle/>
          <a:p>
            <a:fld id="{B6318A40-A97A-42FD-871E-DA7664DA516E}" type="datetime1">
              <a:rPr lang="en-CA" smtClean="0"/>
              <a:t>06/09/2023</a:t>
            </a:fld>
            <a:endParaRPr lang="en-CA"/>
          </a:p>
        </p:txBody>
      </p:sp>
      <p:sp>
        <p:nvSpPr>
          <p:cNvPr id="6" name="Footer Placeholder 5">
            <a:extLst>
              <a:ext uri="{FF2B5EF4-FFF2-40B4-BE49-F238E27FC236}">
                <a16:creationId xmlns:a16="http://schemas.microsoft.com/office/drawing/2014/main" id="{96646B1A-62F2-4299-808B-52A9756378BF}"/>
              </a:ext>
            </a:extLst>
          </p:cNvPr>
          <p:cNvSpPr>
            <a:spLocks noGrp="1"/>
          </p:cNvSpPr>
          <p:nvPr>
            <p:ph type="ftr" sz="quarter" idx="11"/>
          </p:nvPr>
        </p:nvSpPr>
        <p:spPr/>
        <p:txBody>
          <a:bodyPr/>
          <a:lstStyle/>
          <a:p>
            <a:r>
              <a:rPr lang="en-US"/>
              <a:t>Sep 2019                                                                                                                                                                                                                                                           Al Plume, District F Poppy</a:t>
            </a:r>
            <a:endParaRPr lang="en-CA"/>
          </a:p>
        </p:txBody>
      </p:sp>
      <p:sp>
        <p:nvSpPr>
          <p:cNvPr id="7" name="Slide Number Placeholder 6">
            <a:extLst>
              <a:ext uri="{FF2B5EF4-FFF2-40B4-BE49-F238E27FC236}">
                <a16:creationId xmlns:a16="http://schemas.microsoft.com/office/drawing/2014/main" id="{BCB2A8AB-8F8E-40E1-A90A-A0FA353D076E}"/>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245908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7CD9-EBC6-4E66-B2E4-496A8A4C9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78FB9DD-50F3-490A-9644-A4E170025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41EE1DD-4E1D-4B1E-84E3-C3A2D2A4E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C2633-F6B6-4DBE-9641-1B8F896D3A93}"/>
              </a:ext>
            </a:extLst>
          </p:cNvPr>
          <p:cNvSpPr>
            <a:spLocks noGrp="1"/>
          </p:cNvSpPr>
          <p:nvPr>
            <p:ph type="dt" sz="half" idx="10"/>
          </p:nvPr>
        </p:nvSpPr>
        <p:spPr/>
        <p:txBody>
          <a:bodyPr/>
          <a:lstStyle/>
          <a:p>
            <a:fld id="{EC5CFDD5-D476-4759-82F9-D503037B5844}" type="datetime1">
              <a:rPr lang="en-CA" smtClean="0"/>
              <a:t>06/09/2023</a:t>
            </a:fld>
            <a:endParaRPr lang="en-CA"/>
          </a:p>
        </p:txBody>
      </p:sp>
      <p:sp>
        <p:nvSpPr>
          <p:cNvPr id="6" name="Footer Placeholder 5">
            <a:extLst>
              <a:ext uri="{FF2B5EF4-FFF2-40B4-BE49-F238E27FC236}">
                <a16:creationId xmlns:a16="http://schemas.microsoft.com/office/drawing/2014/main" id="{C578CECE-36A2-428D-80A8-FD70C4214823}"/>
              </a:ext>
            </a:extLst>
          </p:cNvPr>
          <p:cNvSpPr>
            <a:spLocks noGrp="1"/>
          </p:cNvSpPr>
          <p:nvPr>
            <p:ph type="ftr" sz="quarter" idx="11"/>
          </p:nvPr>
        </p:nvSpPr>
        <p:spPr/>
        <p:txBody>
          <a:bodyPr/>
          <a:lstStyle/>
          <a:p>
            <a:r>
              <a:rPr lang="en-US"/>
              <a:t>Sep 2019                                                                                                                                                                                                                                                           Al Plume, District F Poppy</a:t>
            </a:r>
            <a:endParaRPr lang="en-CA"/>
          </a:p>
        </p:txBody>
      </p:sp>
      <p:sp>
        <p:nvSpPr>
          <p:cNvPr id="7" name="Slide Number Placeholder 6">
            <a:extLst>
              <a:ext uri="{FF2B5EF4-FFF2-40B4-BE49-F238E27FC236}">
                <a16:creationId xmlns:a16="http://schemas.microsoft.com/office/drawing/2014/main" id="{FBADA956-DAD9-4F2A-BFAD-95AA94E16D51}"/>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187060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565CE-A2D2-424B-B047-DCF1F94D3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51A60E2-40C2-4530-9DF7-7769C5459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B986D1-A2B8-4C64-B13E-17004D4D5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2A326-DE7D-4E5F-B154-B541C2F33C8F}" type="datetime1">
              <a:rPr lang="en-CA" smtClean="0"/>
              <a:t>06/09/2023</a:t>
            </a:fld>
            <a:endParaRPr lang="en-CA"/>
          </a:p>
        </p:txBody>
      </p:sp>
      <p:sp>
        <p:nvSpPr>
          <p:cNvPr id="5" name="Footer Placeholder 4">
            <a:extLst>
              <a:ext uri="{FF2B5EF4-FFF2-40B4-BE49-F238E27FC236}">
                <a16:creationId xmlns:a16="http://schemas.microsoft.com/office/drawing/2014/main" id="{516D8CDF-7229-4D38-843E-5C2503CBB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1D286123-D1B1-48BD-AF13-9F9BAF1AB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7712A-79F8-47EA-90F2-526243A97826}" type="slidenum">
              <a:rPr lang="en-CA" smtClean="0"/>
              <a:t>‹#›</a:t>
            </a:fld>
            <a:endParaRPr lang="en-CA"/>
          </a:p>
        </p:txBody>
      </p:sp>
    </p:spTree>
    <p:extLst>
      <p:ext uri="{BB962C8B-B14F-4D97-AF65-F5344CB8AC3E}">
        <p14:creationId xmlns:p14="http://schemas.microsoft.com/office/powerpoint/2010/main" val="424402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poppyspecialuse@on.legion.c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poppyspecialuse@on.legion.c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on.legion.c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n.legion.c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on.legion.ca/docs/default-source/PDF/forms/resolutionformforsubmissionoprovincialcommand_000.pdf?sfvrsn=8"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hyperlink" Target="http://www.on.legion.ca/"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legion.ca/"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524000" y="2690039"/>
            <a:ext cx="9144000" cy="3593795"/>
          </a:xfrm>
        </p:spPr>
        <p:txBody>
          <a:bodyPr>
            <a:normAutofit/>
          </a:bodyPr>
          <a:lstStyle/>
          <a:p>
            <a:endParaRPr lang="en-CA" sz="3600" dirty="0">
              <a:latin typeface="Times New Roman" panose="02020603050405020304" pitchFamily="18" charset="0"/>
              <a:cs typeface="Times New Roman" panose="02020603050405020304" pitchFamily="18" charset="0"/>
            </a:endParaRPr>
          </a:p>
          <a:p>
            <a:r>
              <a:rPr lang="en-CA" sz="5400" b="1" dirty="0">
                <a:latin typeface="Times New Roman" panose="02020603050405020304" pitchFamily="18" charset="0"/>
                <a:cs typeface="Times New Roman" panose="02020603050405020304" pitchFamily="18" charset="0"/>
              </a:rPr>
              <a:t>2023</a:t>
            </a:r>
          </a:p>
          <a:p>
            <a:r>
              <a:rPr lang="en-CA" sz="5400" b="1" dirty="0">
                <a:latin typeface="Times New Roman" panose="02020603050405020304" pitchFamily="18" charset="0"/>
                <a:cs typeface="Times New Roman" panose="02020603050405020304" pitchFamily="18" charset="0"/>
              </a:rPr>
              <a:t>DISTRICT “  ”</a:t>
            </a:r>
          </a:p>
          <a:p>
            <a:r>
              <a:rPr lang="en-CA" sz="5400" b="1" dirty="0">
                <a:latin typeface="Times New Roman" panose="02020603050405020304" pitchFamily="18" charset="0"/>
                <a:cs typeface="Times New Roman" panose="02020603050405020304" pitchFamily="18" charset="0"/>
              </a:rPr>
              <a:t>POPPY SEMINAR</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6" y="176174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01422" y="2548470"/>
            <a:ext cx="931003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680330" y="1878625"/>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3201457" y="1607967"/>
            <a:ext cx="7003699" cy="1200329"/>
          </a:xfrm>
          <a:prstGeom prst="rect">
            <a:avLst/>
          </a:prstGeom>
          <a:noFill/>
        </p:spPr>
        <p:txBody>
          <a:bodyPr wrap="square" rtlCol="0">
            <a:spAutoFit/>
          </a:bodyPr>
          <a:lstStyle/>
          <a:p>
            <a:r>
              <a:rPr lang="en-CA" sz="7200" b="1" dirty="0">
                <a:latin typeface="Times New Roman" panose="02020603050405020304" pitchFamily="18" charset="0"/>
                <a:cs typeface="Times New Roman" panose="02020603050405020304" pitchFamily="18" charset="0"/>
              </a:rPr>
              <a:t>WELCOME</a:t>
            </a:r>
          </a:p>
        </p:txBody>
      </p:sp>
    </p:spTree>
    <p:extLst>
      <p:ext uri="{BB962C8B-B14F-4D97-AF65-F5344CB8AC3E}">
        <p14:creationId xmlns:p14="http://schemas.microsoft.com/office/powerpoint/2010/main" val="200918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Poppy Funds may not be used as General or any other Branch funds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Can only be used as specified</a:t>
            </a:r>
          </a:p>
          <a:p>
            <a:pPr marL="457200"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Improper use of these Funds will result in repaying the amounts back to the Poppy account</a:t>
            </a: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ZERO TOLERANCE ON THEFT</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POPPY TRUST FUNDS</a:t>
            </a:r>
          </a:p>
        </p:txBody>
      </p:sp>
    </p:spTree>
    <p:extLst>
      <p:ext uri="{BB962C8B-B14F-4D97-AF65-F5344CB8AC3E}">
        <p14:creationId xmlns:p14="http://schemas.microsoft.com/office/powerpoint/2010/main" val="104995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r>
              <a:rPr lang="en-CA" sz="3200" b="1" dirty="0">
                <a:latin typeface="Times New Roman" panose="02020603050405020304" pitchFamily="18" charset="0"/>
                <a:cs typeface="Times New Roman" panose="02020603050405020304" pitchFamily="18" charset="0"/>
              </a:rPr>
              <a:t>Campaign Eligible Expenses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Poppies, wreaths, canvassing supplies and promotional material for the annual Poppy Campaign.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Storage cost (Special Use approval)</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Interior at the Branch –max. 3 months (1 Sep to 30 Nov) </a:t>
            </a:r>
          </a:p>
          <a:p>
            <a:pPr lvl="1" algn="l"/>
            <a:r>
              <a:rPr lang="en-CA" sz="3200" dirty="0">
                <a:latin typeface="Times New Roman" panose="02020603050405020304" pitchFamily="18" charset="0"/>
                <a:cs typeface="Times New Roman" panose="02020603050405020304" pitchFamily="18" charset="0"/>
              </a:rPr>
              <a:t>	$7.00 per sq. ft (total max of $350.00/ year)</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Exterior warehouse space –max. 3 months </a:t>
            </a:r>
          </a:p>
          <a:p>
            <a:pPr lvl="1" algn="l"/>
            <a:r>
              <a:rPr lang="en-CA" sz="3200" dirty="0">
                <a:latin typeface="Times New Roman" panose="02020603050405020304" pitchFamily="18" charset="0"/>
                <a:cs typeface="Times New Roman" panose="02020603050405020304" pitchFamily="18" charset="0"/>
              </a:rPr>
              <a:t>	$3.50 per sq. ft (total max of $175.00/ year)</a:t>
            </a:r>
          </a:p>
          <a:p>
            <a:pPr marL="914400" lvl="1" indent="-457200" algn="l">
              <a:buFont typeface="Arial" panose="020B0604020202020204" pitchFamily="34" charset="0"/>
              <a:buChar char="•"/>
            </a:pPr>
            <a:endParaRPr lang="en-CA"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DO’S AND DON’TS </a:t>
            </a:r>
          </a:p>
        </p:txBody>
      </p:sp>
    </p:spTree>
    <p:extLst>
      <p:ext uri="{BB962C8B-B14F-4D97-AF65-F5344CB8AC3E}">
        <p14:creationId xmlns:p14="http://schemas.microsoft.com/office/powerpoint/2010/main" val="184935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local administrative costs </a:t>
            </a:r>
            <a:r>
              <a:rPr lang="en-CA" sz="3200" b="1" dirty="0">
                <a:latin typeface="Times New Roman" panose="02020603050405020304" pitchFamily="18" charset="0"/>
                <a:cs typeface="Times New Roman" panose="02020603050405020304" pitchFamily="18" charset="0"/>
              </a:rPr>
              <a:t>directly related </a:t>
            </a:r>
            <a:r>
              <a:rPr lang="en-CA" sz="3200" dirty="0">
                <a:latin typeface="Times New Roman" panose="02020603050405020304" pitchFamily="18" charset="0"/>
                <a:cs typeface="Times New Roman" panose="02020603050405020304" pitchFamily="18" charset="0"/>
              </a:rPr>
              <a:t>to the campaign Telephone charges(3 months only), coin wrappers, postage, stationary, advertising, bank charges, refreshments and light lunches for canvassers and / or volunteers (coffee, juice, soup, sandwiches or donuts only)</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Other similar costs, with receipts, may be considered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Always keep your receipts!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Up to 50% of the cost of a Bugler and/or Piper to a maximum of $100 during the Remembrance Day Ceremony </a:t>
            </a:r>
            <a:r>
              <a:rPr lang="en-CA" sz="3200" u="sng" dirty="0">
                <a:latin typeface="Times New Roman" panose="02020603050405020304" pitchFamily="18" charset="0"/>
                <a:cs typeface="Times New Roman" panose="02020603050405020304" pitchFamily="18" charset="0"/>
              </a:rPr>
              <a:t>Only</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59353" y="943647"/>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a:t>
            </a:r>
          </a:p>
        </p:txBody>
      </p:sp>
    </p:spTree>
    <p:extLst>
      <p:ext uri="{BB962C8B-B14F-4D97-AF65-F5344CB8AC3E}">
        <p14:creationId xmlns:p14="http://schemas.microsoft.com/office/powerpoint/2010/main" val="55395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r>
              <a:rPr lang="en-CA" sz="3200" dirty="0">
                <a:latin typeface="Times New Roman" panose="02020603050405020304" pitchFamily="18" charset="0"/>
                <a:cs typeface="Times New Roman" panose="02020603050405020304" pitchFamily="18" charset="0"/>
              </a:rPr>
              <a:t>Assistance</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expenses of the Provincial Command Service Officer that are directly related to service work, including seminars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expenses of the </a:t>
            </a:r>
            <a:r>
              <a:rPr lang="en-CA" sz="3200" b="1" u="sng" dirty="0">
                <a:latin typeface="Times New Roman" panose="02020603050405020304" pitchFamily="18" charset="0"/>
                <a:cs typeface="Times New Roman" panose="02020603050405020304" pitchFamily="18" charset="0"/>
              </a:rPr>
              <a:t>Branch Service Officer </a:t>
            </a:r>
            <a:r>
              <a:rPr lang="en-CA" sz="3200" dirty="0">
                <a:latin typeface="Times New Roman" panose="02020603050405020304" pitchFamily="18" charset="0"/>
                <a:cs typeface="Times New Roman" panose="02020603050405020304" pitchFamily="18" charset="0"/>
              </a:rPr>
              <a:t>that are directly related to service work including seminars. Examples are: Mileage expense at the current Provincial Rate (not Fuel expense) to </a:t>
            </a:r>
            <a:r>
              <a:rPr lang="en-CA" sz="3200" u="sng" dirty="0">
                <a:latin typeface="Times New Roman" panose="02020603050405020304" pitchFamily="18" charset="0"/>
                <a:cs typeface="Times New Roman" panose="02020603050405020304" pitchFamily="18" charset="0"/>
              </a:rPr>
              <a:t>assist a Veteran to attend an appointment</a:t>
            </a:r>
            <a:r>
              <a:rPr lang="en-CA" sz="3200" dirty="0">
                <a:latin typeface="Times New Roman" panose="02020603050405020304" pitchFamily="18" charset="0"/>
                <a:cs typeface="Times New Roman" panose="02020603050405020304" pitchFamily="18" charset="0"/>
              </a:rPr>
              <a:t>. S. 402 iii, (b)</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288205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Personal comforts for Veterans and their widows/widowers who are hospitalized, in long term care facilities, in a nursing home or who are incapacitated and are being cared for at home or those currently serving members deployed outside of Canada. These comforts are defined as food items fruit, sweets, etc., reading material, flowers, personal toiletry items, writing materials, postage and temporary TV rental. Other costs of a similar nature may be considered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Acquisition, maintenance or rental of a medical alert system for Veterans and their widows/widowers to a maximum of  $1500.00 annually</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99409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Emergency Assistance – defined as shelter, food, fuel, clothing, prescription medicine, medical devices / equipment and necessary transportation. Assistance for the purchase of cell phones, with no fixed plans attached, that can be reloaded with minutes. </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Assistance cannot be continued over an extended period but may be offered more than once to an individual.</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200413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r>
              <a:rPr lang="en-CA" sz="3200" b="1" dirty="0">
                <a:latin typeface="Times New Roman" panose="02020603050405020304" pitchFamily="18" charset="0"/>
                <a:cs typeface="Times New Roman" panose="02020603050405020304" pitchFamily="18" charset="0"/>
              </a:rPr>
              <a:t>Assistance</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Donations to the RCEL Royal Commonwealth Ex-Services League as per Section 401 – SUF no longer required</a:t>
            </a:r>
          </a:p>
          <a:p>
            <a:pPr algn="l"/>
            <a:r>
              <a:rPr lang="en-CA" sz="3200" b="1" dirty="0">
                <a:latin typeface="Times New Roman" panose="02020603050405020304" pitchFamily="18" charset="0"/>
                <a:cs typeface="Times New Roman" panose="02020603050405020304" pitchFamily="18" charset="0"/>
              </a:rPr>
              <a:t>Accounting</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expenses incurred for the required external audit of the Branch Poppy Trust Account</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112675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r>
              <a:rPr lang="en-CA" sz="3200" b="1" dirty="0">
                <a:latin typeface="Times New Roman" panose="02020603050405020304" pitchFamily="18" charset="0"/>
                <a:cs typeface="Times New Roman" panose="02020603050405020304" pitchFamily="18" charset="0"/>
              </a:rPr>
              <a:t>Seminars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Branch Poppy Chair or Branch Service Officer or Branch Veterans Service Chair (or delegate) to attend Poppy Seminars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Reimbursement of reasonable expenses incurred by Branches in hosting any type of Mental Health seminar, education program, OSI/PTSD program or any type of Mental Health First Aid training to acquire the skills to assist Veterans and their families</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94675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algn="l"/>
            <a:r>
              <a:rPr lang="en-CA" sz="3200" b="1" dirty="0">
                <a:latin typeface="Times New Roman" panose="02020603050405020304" pitchFamily="18" charset="0"/>
                <a:cs typeface="Times New Roman" panose="02020603050405020304" pitchFamily="18" charset="0"/>
              </a:rPr>
              <a:t>Education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granting of bursaries – following the guidelines in the Poppy Manual under S. 402. vi.</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Donate to the Ontario Command Bursary Fund, Charitable Foundation, Homeless Veterans Fund/Operation Leave the Streets Behind and Operation Service Dogs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Youth Ed Chair - Distribution of Poppy and Remembrance material to be used in schools.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Prizes for Poster and Literary Contests only does </a:t>
            </a:r>
            <a:r>
              <a:rPr lang="en-CA" sz="3200" b="1" u="sng" dirty="0">
                <a:latin typeface="Times New Roman" panose="02020603050405020304" pitchFamily="18" charset="0"/>
                <a:cs typeface="Times New Roman" panose="02020603050405020304" pitchFamily="18" charset="0"/>
              </a:rPr>
              <a:t>not </a:t>
            </a:r>
            <a:r>
              <a:rPr lang="en-CA" sz="3200" dirty="0">
                <a:latin typeface="Times New Roman" panose="02020603050405020304" pitchFamily="18" charset="0"/>
                <a:cs typeface="Times New Roman" panose="02020603050405020304" pitchFamily="18" charset="0"/>
              </a:rPr>
              <a:t>include the Public Speaking prizes</a:t>
            </a: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217938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fontScale="92500"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Hot meals and alcohol-based beverages for Poppy Campaign organizers, workers and volunteers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Expenses incurred for Remembrance Day ceremonies and Decoration Day ceremonies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Purchase or rental of installation of public address systems at cenotaphs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Basically, nothing related to funerals for Veterans or their families- or anyone else including headstones, grave markers, memorial plaques for cenotaphs, pipers, buglers, lunches, receptions, etc.</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09FC015E-E234-4253-8B52-1D177D1D3E9C}"/>
              </a:ext>
            </a:extLst>
          </p:cNvPr>
          <p:cNvSpPr txBox="1"/>
          <p:nvPr/>
        </p:nvSpPr>
        <p:spPr>
          <a:xfrm>
            <a:off x="1624558" y="948266"/>
            <a:ext cx="9851400"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a:t>
            </a:r>
          </a:p>
        </p:txBody>
      </p:sp>
    </p:spTree>
    <p:extLst>
      <p:ext uri="{BB962C8B-B14F-4D97-AF65-F5344CB8AC3E}">
        <p14:creationId xmlns:p14="http://schemas.microsoft.com/office/powerpoint/2010/main" val="38818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524000" y="2373947"/>
            <a:ext cx="9144000" cy="4342933"/>
          </a:xfrm>
        </p:spPr>
        <p:txBody>
          <a:bodyPr>
            <a:noAutofit/>
          </a:bodyPr>
          <a:lstStyle/>
          <a:p>
            <a:pPr marL="1028700" lvl="1"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LEGION AND ITS MEMBERS ARE THE GUARDIANS OF REMEMBRANCE</a:t>
            </a:r>
          </a:p>
          <a:p>
            <a:pPr lvl="1" algn="l"/>
            <a:endParaRPr lang="en-CA" sz="3200" dirty="0">
              <a:latin typeface="Times New Roman" panose="02020603050405020304" pitchFamily="18" charset="0"/>
              <a:cs typeface="Times New Roman" panose="02020603050405020304" pitchFamily="18" charset="0"/>
            </a:endParaRPr>
          </a:p>
          <a:p>
            <a:pPr marL="1028700" lvl="1"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 THE CARE FOR OUR VETERANS AND THEIR FAMILIES</a:t>
            </a:r>
          </a:p>
          <a:p>
            <a:pPr lvl="1" algn="l"/>
            <a:endParaRPr lang="en-CA" sz="3200" dirty="0">
              <a:latin typeface="Times New Roman" panose="02020603050405020304" pitchFamily="18" charset="0"/>
              <a:cs typeface="Times New Roman" panose="02020603050405020304" pitchFamily="18" charset="0"/>
            </a:endParaRPr>
          </a:p>
          <a:p>
            <a:pPr marL="1028700" lvl="1"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TEACHING YOUTH TO CARRY  THE TORCH OF REMEMBRANCE</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PURPOSE OF THE POPPY FUND</a:t>
            </a:r>
          </a:p>
        </p:txBody>
      </p:sp>
    </p:spTree>
    <p:extLst>
      <p:ext uri="{BB962C8B-B14F-4D97-AF65-F5344CB8AC3E}">
        <p14:creationId xmlns:p14="http://schemas.microsoft.com/office/powerpoint/2010/main" val="2502151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payment of property taxes for veterans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Money for death benefit funds at branches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Home care, housekeeping, grounds keeping, such as grass cutting, leaf and snow removal, etc. (should contact Provincial Service Officer regarding VIP program)</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Loans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Comforts for senior citizens except as in section 402 iii c.</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28775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General or non-specific donations to charities, registered or non-registered, or not-for-profits that do not meet the criteria listed in Sections 401, 402 or 403.</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Examples: Heart and Stroke, Canadian Cancer Society, March of Dimes, etc.</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Or for administrative or operational expenses of any organization. </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When in doubt, contact Ontario Provincial Command for direction.</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253637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Branch related utilities, expenses and leases, rent and mortgages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Any expenses incurred at conventions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Renovations of any sort to a branch premises except in Subsection 403. ii.j</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purchase of medals, including war medals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Funding of scholarships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Public speaking events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Honour roll plaques for schools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285258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Donations to events, schools, youth groups or Legion oriented programs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Public service projects such as donations to churches, memorial funds, recreational facilities, furnishings and non-medical equipment for hospital wards/ rooms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190446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975556" y="2474708"/>
            <a:ext cx="8081447" cy="3181016"/>
          </a:xfrm>
        </p:spPr>
        <p:txBody>
          <a:bodyPr>
            <a:normAutofit/>
          </a:bodyPr>
          <a:lstStyle/>
          <a:p>
            <a:r>
              <a:rPr lang="en-CA" sz="5400" b="1" dirty="0">
                <a:latin typeface="Times New Roman" panose="02020603050405020304" pitchFamily="18" charset="0"/>
                <a:cs typeface="Times New Roman" panose="02020603050405020304" pitchFamily="18" charset="0"/>
              </a:rPr>
              <a:t>ANY QUESTIONS</a:t>
            </a:r>
          </a:p>
          <a:p>
            <a:r>
              <a:rPr lang="en-CA" sz="5400" b="1" dirty="0">
                <a:latin typeface="Times New Roman" panose="02020603050405020304" pitchFamily="18" charset="0"/>
                <a:cs typeface="Times New Roman" panose="02020603050405020304" pitchFamily="18" charset="0"/>
              </a:rPr>
              <a:t>ON THE</a:t>
            </a:r>
          </a:p>
          <a:p>
            <a:r>
              <a:rPr lang="en-CA" sz="5400" b="1" dirty="0">
                <a:latin typeface="Times New Roman" panose="02020603050405020304" pitchFamily="18" charset="0"/>
                <a:cs typeface="Times New Roman" panose="02020603050405020304" pitchFamily="18" charset="0"/>
              </a:rPr>
              <a:t>DO’S AND DON’TS </a:t>
            </a:r>
          </a:p>
          <a:p>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1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6" y="1816746"/>
            <a:ext cx="10321054" cy="4539604"/>
          </a:xfrm>
        </p:spPr>
        <p:txBody>
          <a:bodyPr>
            <a:normAutofit lnSpcReduction="10000"/>
          </a:bodyPr>
          <a:lstStyle/>
          <a:p>
            <a:pPr marL="457200"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Prior</a:t>
            </a:r>
            <a:r>
              <a:rPr lang="en-CA" sz="3200" dirty="0">
                <a:latin typeface="Times New Roman" panose="02020603050405020304" pitchFamily="18" charset="0"/>
                <a:cs typeface="Times New Roman" panose="02020603050405020304" pitchFamily="18" charset="0"/>
              </a:rPr>
              <a:t> to funds being utilized for “SPECIAL USE” the Branch Poppy Trust Fund must obtain approval for the proposed expenditure at an Executive or General Meeting of the Branch</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request should include</a:t>
            </a:r>
            <a:endParaRPr lang="en-CA" sz="28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amount, the recipient(s)</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current balance at time of request</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purpose of the request</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date of the </a:t>
            </a:r>
            <a:r>
              <a:rPr lang="en-CA" sz="3200" b="1" dirty="0">
                <a:latin typeface="Times New Roman" panose="02020603050405020304" pitchFamily="18" charset="0"/>
                <a:cs typeface="Times New Roman" panose="02020603050405020304" pitchFamily="18" charset="0"/>
              </a:rPr>
              <a:t>Executive or General Meeting </a:t>
            </a:r>
            <a:r>
              <a:rPr lang="en-CA" sz="3200" dirty="0">
                <a:latin typeface="Times New Roman" panose="02020603050405020304" pitchFamily="18" charset="0"/>
                <a:cs typeface="Times New Roman" panose="02020603050405020304" pitchFamily="18" charset="0"/>
              </a:rPr>
              <a:t>at which the decision was approved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a:latin typeface="Times New Roman" panose="02020603050405020304" pitchFamily="18" charset="0"/>
                <a:cs typeface="Times New Roman" panose="02020603050405020304" pitchFamily="18" charset="0"/>
              </a:rPr>
              <a:t>SPECIAL USE EXPENDITURES</a:t>
            </a:r>
            <a:endParaRPr lang="en-CA"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04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111329" cy="4539604"/>
          </a:xfrm>
        </p:spPr>
        <p:txBody>
          <a:bodyPr>
            <a:normAutofit fontScale="92500" lnSpcReduction="10000"/>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Must only use current form on the Ontario Command Website (dated July 2023)</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Repeating expense e.g. Elevator Maintenance a new submission is required as a “Up To” for the year (receipts still need to be submitted) or each individual invoice to be submitted</a:t>
            </a:r>
          </a:p>
          <a:p>
            <a:pPr marL="914400" lvl="1"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Must</a:t>
            </a:r>
            <a:r>
              <a:rPr lang="en-CA" sz="3200" dirty="0">
                <a:latin typeface="Times New Roman" panose="02020603050405020304" pitchFamily="18" charset="0"/>
                <a:cs typeface="Times New Roman" panose="02020603050405020304" pitchFamily="18" charset="0"/>
              </a:rPr>
              <a:t> be approved by Ontario Command before funds are used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Failure to secure approval prior to the funds being used, will result in the offending Branch being required to repay the amount from the Branch General Fund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EXPENDITURES cont’d</a:t>
            </a:r>
          </a:p>
        </p:txBody>
      </p:sp>
    </p:spTree>
    <p:extLst>
      <p:ext uri="{BB962C8B-B14F-4D97-AF65-F5344CB8AC3E}">
        <p14:creationId xmlns:p14="http://schemas.microsoft.com/office/powerpoint/2010/main" val="183053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 each Special Use Expenditure outlined in this article, Branches are limited by the maximum percentage of the account balance</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Multiple allocations may be made in each category of use provided that the total does not exceed the max %</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Forms should be Submitted by e-mail to </a:t>
            </a:r>
            <a:r>
              <a:rPr lang="en-CA" sz="3200" b="1" dirty="0">
                <a:latin typeface="Times New Roman" panose="02020603050405020304" pitchFamily="18" charset="0"/>
                <a:cs typeface="Times New Roman" panose="02020603050405020304" pitchFamily="18" charset="0"/>
                <a:hlinkClick r:id="rId3"/>
              </a:rPr>
              <a:t>poppyspecialuse@on.legion.ca</a:t>
            </a:r>
            <a:r>
              <a:rPr lang="en-CA" sz="3200" b="1" dirty="0">
                <a:latin typeface="Times New Roman" panose="02020603050405020304" pitchFamily="18" charset="0"/>
                <a:cs typeface="Times New Roman" panose="02020603050405020304" pitchFamily="18" charset="0"/>
              </a:rPr>
              <a:t> or fax 905-841-9992</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Command will review and reply by e-mail with copy of form showing Approved, Inadmissible or Incomplete.</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EXPENDITURES cont’d</a:t>
            </a:r>
          </a:p>
        </p:txBody>
      </p:sp>
    </p:spTree>
    <p:extLst>
      <p:ext uri="{BB962C8B-B14F-4D97-AF65-F5344CB8AC3E}">
        <p14:creationId xmlns:p14="http://schemas.microsoft.com/office/powerpoint/2010/main" val="553751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lvl="1" algn="l"/>
            <a:r>
              <a:rPr lang="en-CA" sz="3200" b="1" dirty="0">
                <a:latin typeface="Times New Roman" panose="02020603050405020304" pitchFamily="18" charset="0"/>
                <a:cs typeface="Times New Roman" panose="02020603050405020304" pitchFamily="18" charset="0"/>
              </a:rPr>
              <a:t>COMPLETING THE FORM</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A- Branch Name, Branch Number, District, Date, Address, Phone, Branch Email, Alternate Email and the Contact Name and Home Phone Number</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B – one request per form, e.g. if applying for donations to both Operation Service Dogs and the Cadets, two separate forms must be submitted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C – Cheque Payable To</a:t>
            </a:r>
          </a:p>
          <a:p>
            <a:pPr lvl="1" algn="l"/>
            <a:r>
              <a:rPr lang="en-CA" sz="3200" dirty="0">
                <a:latin typeface="Times New Roman" panose="02020603050405020304" pitchFamily="18" charset="0"/>
                <a:cs typeface="Times New Roman" panose="02020603050405020304" pitchFamily="18" charset="0"/>
              </a:rPr>
              <a:t>			How funds will be used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APPLICATION FORM</a:t>
            </a:r>
          </a:p>
        </p:txBody>
      </p:sp>
    </p:spTree>
    <p:extLst>
      <p:ext uri="{BB962C8B-B14F-4D97-AF65-F5344CB8AC3E}">
        <p14:creationId xmlns:p14="http://schemas.microsoft.com/office/powerpoint/2010/main" val="42500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lvl="1" algn="l"/>
            <a:r>
              <a:rPr lang="en-CA" sz="3200" b="1" dirty="0">
                <a:latin typeface="Times New Roman" panose="02020603050405020304" pitchFamily="18" charset="0"/>
                <a:cs typeface="Times New Roman" panose="02020603050405020304" pitchFamily="18" charset="0"/>
              </a:rPr>
              <a:t>COMPLETING THE FORM cont’d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C </a:t>
            </a:r>
          </a:p>
          <a:p>
            <a:pPr lvl="1" algn="l"/>
            <a:r>
              <a:rPr lang="en-CA" sz="3200" dirty="0">
                <a:latin typeface="Times New Roman" panose="02020603050405020304" pitchFamily="18" charset="0"/>
                <a:cs typeface="Times New Roman" panose="02020603050405020304" pitchFamily="18" charset="0"/>
              </a:rPr>
              <a:t>Current Poppy Account Balance</a:t>
            </a:r>
          </a:p>
          <a:p>
            <a:pPr lvl="1" algn="l"/>
            <a:r>
              <a:rPr lang="en-CA" sz="3200" dirty="0">
                <a:latin typeface="Times New Roman" panose="02020603050405020304" pitchFamily="18" charset="0"/>
                <a:cs typeface="Times New Roman" panose="02020603050405020304" pitchFamily="18" charset="0"/>
              </a:rPr>
              <a:t>Amount requested and Projected Cost</a:t>
            </a:r>
          </a:p>
          <a:p>
            <a:pPr lvl="1" algn="l"/>
            <a:r>
              <a:rPr lang="en-CA" sz="3200" dirty="0">
                <a:latin typeface="Times New Roman" panose="02020603050405020304" pitchFamily="18" charset="0"/>
                <a:cs typeface="Times New Roman" panose="02020603050405020304" pitchFamily="18" charset="0"/>
              </a:rPr>
              <a:t>Date of Executive or General Meeting</a:t>
            </a:r>
          </a:p>
          <a:p>
            <a:pPr lvl="1" algn="l"/>
            <a:r>
              <a:rPr lang="en-CA" sz="3200" dirty="0">
                <a:latin typeface="Times New Roman" panose="02020603050405020304" pitchFamily="18" charset="0"/>
                <a:cs typeface="Times New Roman" panose="02020603050405020304" pitchFamily="18" charset="0"/>
              </a:rPr>
              <a:t>Motion moved by and Seconded by</a:t>
            </a:r>
          </a:p>
          <a:p>
            <a:pPr lvl="1" algn="l"/>
            <a:r>
              <a:rPr lang="en-CA" sz="3200" dirty="0">
                <a:latin typeface="Times New Roman" panose="02020603050405020304" pitchFamily="18" charset="0"/>
                <a:cs typeface="Times New Roman" panose="02020603050405020304" pitchFamily="18" charset="0"/>
              </a:rPr>
              <a:t>Signed by Poppy Chair and Branch President(if President is the Poppy Chair, First Vice-President must sign)</a:t>
            </a:r>
          </a:p>
          <a:p>
            <a:pPr lvl="1" algn="l"/>
            <a:r>
              <a:rPr lang="en-CA" sz="3200" dirty="0">
                <a:latin typeface="Times New Roman" panose="02020603050405020304" pitchFamily="18" charset="0"/>
                <a:cs typeface="Times New Roman" panose="02020603050405020304" pitchFamily="18" charset="0"/>
              </a:rPr>
              <a:t>E-mail to Ontario Command at </a:t>
            </a:r>
          </a:p>
          <a:p>
            <a:pPr lvl="1" algn="l"/>
            <a:r>
              <a:rPr lang="en-CA" sz="3200" dirty="0">
                <a:latin typeface="Times New Roman" panose="02020603050405020304" pitchFamily="18" charset="0"/>
                <a:cs typeface="Times New Roman" panose="02020603050405020304" pitchFamily="18" charset="0"/>
                <a:hlinkClick r:id="rId3"/>
              </a:rPr>
              <a:t>poppyspecialuse@on.legion.ca</a:t>
            </a:r>
            <a:r>
              <a:rPr lang="en-CA" sz="3200" dirty="0">
                <a:latin typeface="Times New Roman" panose="02020603050405020304" pitchFamily="18" charset="0"/>
                <a:cs typeface="Times New Roman" panose="02020603050405020304" pitchFamily="18" charset="0"/>
              </a:rPr>
              <a:t>  or fax</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APPLICATION FORM</a:t>
            </a:r>
          </a:p>
        </p:txBody>
      </p:sp>
    </p:spTree>
    <p:extLst>
      <p:ext uri="{BB962C8B-B14F-4D97-AF65-F5344CB8AC3E}">
        <p14:creationId xmlns:p14="http://schemas.microsoft.com/office/powerpoint/2010/main" val="66111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6" y="1901952"/>
            <a:ext cx="9144000" cy="4453127"/>
          </a:xfrm>
        </p:spPr>
        <p:txBody>
          <a:bodyPr>
            <a:normAutofit lnSpcReduction="10000"/>
          </a:bodyPr>
          <a:lstStyle/>
          <a:p>
            <a:pPr algn="l"/>
            <a:r>
              <a:rPr lang="en-CA" sz="3200" dirty="0">
                <a:latin typeface="Times New Roman" panose="02020603050405020304" pitchFamily="18" charset="0"/>
                <a:cs typeface="Times New Roman" panose="02020603050405020304" pitchFamily="18" charset="0"/>
              </a:rPr>
              <a:t>Current Poppy Manual June 2023 Edition</a:t>
            </a:r>
          </a:p>
          <a:p>
            <a:pPr algn="l"/>
            <a:r>
              <a:rPr lang="en-CA" sz="3200" dirty="0">
                <a:latin typeface="Times New Roman" panose="02020603050405020304" pitchFamily="18" charset="0"/>
                <a:cs typeface="Times New Roman" panose="02020603050405020304" pitchFamily="18" charset="0"/>
              </a:rPr>
              <a:t>Printable version available on the Ontario Command website.  </a:t>
            </a:r>
            <a:r>
              <a:rPr lang="en-CA" sz="3200" u="sng" dirty="0">
                <a:latin typeface="Times New Roman" panose="02020603050405020304" pitchFamily="18" charset="0"/>
                <a:cs typeface="Times New Roman" panose="02020603050405020304" pitchFamily="18" charset="0"/>
              </a:rPr>
              <a:t>Hard copies are no longer available for purchase from Provincial Headquarters.</a:t>
            </a:r>
          </a:p>
          <a:p>
            <a:pPr algn="l"/>
            <a:r>
              <a:rPr lang="en-CA" sz="3200" dirty="0">
                <a:latin typeface="Times New Roman" panose="02020603050405020304" pitchFamily="18" charset="0"/>
                <a:cs typeface="Times New Roman" panose="02020603050405020304" pitchFamily="18" charset="0"/>
              </a:rPr>
              <a:t>Most other Poppy reference materials available </a:t>
            </a:r>
          </a:p>
          <a:p>
            <a:pPr algn="l"/>
            <a:r>
              <a:rPr lang="en-CA" sz="3200" dirty="0">
                <a:latin typeface="Times New Roman" panose="02020603050405020304" pitchFamily="18" charset="0"/>
                <a:cs typeface="Times New Roman" panose="02020603050405020304" pitchFamily="18" charset="0"/>
                <a:hlinkClick r:id="rId3"/>
              </a:rPr>
              <a:t>www.on.legion.ca</a:t>
            </a:r>
            <a:endParaRPr lang="en-CA" sz="3200" dirty="0">
              <a:latin typeface="Times New Roman" panose="02020603050405020304" pitchFamily="18" charset="0"/>
              <a:cs typeface="Times New Roman" panose="02020603050405020304" pitchFamily="18" charset="0"/>
            </a:endParaRPr>
          </a:p>
          <a:p>
            <a:pPr algn="l"/>
            <a:r>
              <a:rPr lang="en-CA" sz="3200" dirty="0">
                <a:latin typeface="Times New Roman" panose="02020603050405020304" pitchFamily="18" charset="0"/>
                <a:cs typeface="Times New Roman" panose="02020603050405020304" pitchFamily="18" charset="0"/>
              </a:rPr>
              <a:t>Forms and Manuals</a:t>
            </a:r>
          </a:p>
          <a:p>
            <a:pPr algn="l"/>
            <a:r>
              <a:rPr lang="en-CA" sz="3200" dirty="0">
                <a:latin typeface="Times New Roman" panose="02020603050405020304" pitchFamily="18" charset="0"/>
                <a:cs typeface="Times New Roman" panose="02020603050405020304" pitchFamily="18" charset="0"/>
              </a:rPr>
              <a:t>Poppy Section</a:t>
            </a:r>
          </a:p>
          <a:p>
            <a:pPr algn="l"/>
            <a:r>
              <a:rPr lang="en-CA" sz="3200" dirty="0">
                <a:latin typeface="Times New Roman" panose="02020603050405020304" pitchFamily="18" charset="0"/>
                <a:cs typeface="Times New Roman" panose="02020603050405020304" pitchFamily="18" charset="0"/>
              </a:rPr>
              <a:t>Poppy Kits</a:t>
            </a: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THE POPPY MANUAL</a:t>
            </a:r>
          </a:p>
        </p:txBody>
      </p:sp>
    </p:spTree>
    <p:extLst>
      <p:ext uri="{BB962C8B-B14F-4D97-AF65-F5344CB8AC3E}">
        <p14:creationId xmlns:p14="http://schemas.microsoft.com/office/powerpoint/2010/main" val="387781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1D71E-4792-72F3-3DD2-39DF7E907666}"/>
              </a:ext>
            </a:extLst>
          </p:cNvPr>
          <p:cNvPicPr>
            <a:picLocks noChangeAspect="1"/>
          </p:cNvPicPr>
          <p:nvPr/>
        </p:nvPicPr>
        <p:blipFill>
          <a:blip r:embed="rId2"/>
          <a:stretch>
            <a:fillRect/>
          </a:stretch>
        </p:blipFill>
        <p:spPr>
          <a:xfrm>
            <a:off x="3454743" y="0"/>
            <a:ext cx="5282513" cy="6858000"/>
          </a:xfrm>
          <a:prstGeom prst="rect">
            <a:avLst/>
          </a:prstGeom>
        </p:spPr>
      </p:pic>
    </p:spTree>
    <p:extLst>
      <p:ext uri="{BB962C8B-B14F-4D97-AF65-F5344CB8AC3E}">
        <p14:creationId xmlns:p14="http://schemas.microsoft.com/office/powerpoint/2010/main" val="2297444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9F7AEF-3D2D-D368-29A9-DEC05C6EF891}"/>
              </a:ext>
            </a:extLst>
          </p:cNvPr>
          <p:cNvPicPr>
            <a:picLocks noChangeAspect="1"/>
          </p:cNvPicPr>
          <p:nvPr/>
        </p:nvPicPr>
        <p:blipFill>
          <a:blip r:embed="rId2"/>
          <a:stretch>
            <a:fillRect/>
          </a:stretch>
        </p:blipFill>
        <p:spPr>
          <a:xfrm>
            <a:off x="3464531" y="0"/>
            <a:ext cx="5262937" cy="6858000"/>
          </a:xfrm>
          <a:prstGeom prst="rect">
            <a:avLst/>
          </a:prstGeom>
        </p:spPr>
      </p:pic>
    </p:spTree>
    <p:extLst>
      <p:ext uri="{BB962C8B-B14F-4D97-AF65-F5344CB8AC3E}">
        <p14:creationId xmlns:p14="http://schemas.microsoft.com/office/powerpoint/2010/main" val="6579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273A6-31D7-7972-4E6D-84E0D2EA07DA}"/>
              </a:ext>
            </a:extLst>
          </p:cNvPr>
          <p:cNvPicPr>
            <a:picLocks noChangeAspect="1"/>
          </p:cNvPicPr>
          <p:nvPr/>
        </p:nvPicPr>
        <p:blipFill>
          <a:blip r:embed="rId2"/>
          <a:stretch>
            <a:fillRect/>
          </a:stretch>
        </p:blipFill>
        <p:spPr>
          <a:xfrm>
            <a:off x="3477000" y="0"/>
            <a:ext cx="5238000" cy="6858000"/>
          </a:xfrm>
          <a:prstGeom prst="rect">
            <a:avLst/>
          </a:prstGeom>
        </p:spPr>
      </p:pic>
    </p:spTree>
    <p:extLst>
      <p:ext uri="{BB962C8B-B14F-4D97-AF65-F5344CB8AC3E}">
        <p14:creationId xmlns:p14="http://schemas.microsoft.com/office/powerpoint/2010/main" val="45490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lnSpcReduction="10000"/>
          </a:bodyPr>
          <a:lstStyle/>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Housing Accommodation, Care Facilities or Hospice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Medical Training and Medical Research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Medical Appliance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Veteran Services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Relief of Disasters (50%) </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Monuments (25%) or (50%) if Legion Owned</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Support of Cadet Units (20%)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Bi-annual Veterans Visit (up to $35.00 per plate –maximum)</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AUTHORIZED SPECIAL USE EXPENDITURES</a:t>
            </a:r>
          </a:p>
        </p:txBody>
      </p:sp>
    </p:spTree>
    <p:extLst>
      <p:ext uri="{BB962C8B-B14F-4D97-AF65-F5344CB8AC3E}">
        <p14:creationId xmlns:p14="http://schemas.microsoft.com/office/powerpoint/2010/main" val="3581969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20000"/>
          </a:bodyPr>
          <a:lstStyle/>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Transportation (50%)</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Accessibility Modification (50%)</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Coin Sorting Machine (10%)</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Veterans Transition Programs (25%)</a:t>
            </a:r>
          </a:p>
          <a:p>
            <a:pPr marL="1428750" lvl="2" indent="-514350" algn="l">
              <a:buFont typeface="+mj-lt"/>
              <a:buAutoNum type="alphaLcPeriod" startAt="9"/>
            </a:pPr>
            <a:r>
              <a:rPr lang="en-CA" sz="3000" dirty="0">
                <a:latin typeface="Times New Roman" panose="02020603050405020304" pitchFamily="18" charset="0"/>
                <a:cs typeface="Times New Roman" panose="02020603050405020304" pitchFamily="18" charset="0"/>
              </a:rPr>
              <a:t>BSO-OSI Veteran’s Initiative – Branch Level</a:t>
            </a:r>
          </a:p>
          <a:p>
            <a:pPr lvl="2" algn="l"/>
            <a:r>
              <a:rPr lang="en-CA" sz="3000" dirty="0">
                <a:latin typeface="Times New Roman" panose="02020603050405020304" pitchFamily="18" charset="0"/>
                <a:cs typeface="Times New Roman" panose="02020603050405020304" pitchFamily="18" charset="0"/>
              </a:rPr>
              <a:t>ii.   BSO-OSI Veteran’s Initiative – Command Level</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Operational Stress Injury - Service Dogs (25%)</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Support to Resource Centres (25%)</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Support to a Visiting Hospice Program (25%)</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Custom-Made Adjustable Sports Equipment &amp; Recreational Gear (25%)</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AUTHORIZED SPECIAL USE EXPENDITURES</a:t>
            </a:r>
          </a:p>
        </p:txBody>
      </p:sp>
    </p:spTree>
    <p:extLst>
      <p:ext uri="{BB962C8B-B14F-4D97-AF65-F5344CB8AC3E}">
        <p14:creationId xmlns:p14="http://schemas.microsoft.com/office/powerpoint/2010/main" val="1482742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55000" lnSpcReduction="20000"/>
          </a:bodyPr>
          <a:lstStyle/>
          <a:p>
            <a:pPr marL="857250" indent="-857250" algn="l">
              <a:buFont typeface="Arial" panose="020B0604020202020204" pitchFamily="34" charset="0"/>
              <a:buChar char="•"/>
            </a:pPr>
            <a:r>
              <a:rPr lang="en-CA" sz="6700" dirty="0">
                <a:latin typeface="Times New Roman" panose="02020603050405020304" pitchFamily="18" charset="0"/>
                <a:cs typeface="Times New Roman" panose="02020603050405020304" pitchFamily="18" charset="0"/>
              </a:rPr>
              <a:t>SUF’S are being sent back because of missing signatures, no motions or seconder, no quotes or invoices attached, no Meeting dates, no information as to where the funds are going to (Cheque Payable To), email or fax numbers are missing. </a:t>
            </a:r>
          </a:p>
          <a:p>
            <a:pPr marL="857250" indent="-857250" algn="l">
              <a:buFont typeface="Arial" panose="020B0604020202020204" pitchFamily="34" charset="0"/>
              <a:buChar char="•"/>
            </a:pPr>
            <a:endParaRPr lang="en-CA" sz="6700" dirty="0">
              <a:latin typeface="Times New Roman" panose="02020603050405020304" pitchFamily="18" charset="0"/>
              <a:cs typeface="Times New Roman" panose="02020603050405020304" pitchFamily="18" charset="0"/>
            </a:endParaRPr>
          </a:p>
          <a:p>
            <a:pPr marL="857250" indent="-857250" algn="l">
              <a:buFont typeface="Arial" panose="020B0604020202020204" pitchFamily="34" charset="0"/>
              <a:buChar char="•"/>
            </a:pPr>
            <a:r>
              <a:rPr lang="en-CA" sz="6700" dirty="0">
                <a:latin typeface="Times New Roman" panose="02020603050405020304" pitchFamily="18" charset="0"/>
                <a:cs typeface="Times New Roman" panose="02020603050405020304" pitchFamily="18" charset="0"/>
              </a:rPr>
              <a:t>Negative comments to Provincial Headquarters Staff are unnecessary. </a:t>
            </a:r>
          </a:p>
          <a:p>
            <a:pPr algn="l"/>
            <a:endParaRPr lang="en-CA" sz="3200" dirty="0"/>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91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If a SUF has been deemed Inadmissible, it is because the request did not comply with the Poppy Manual. </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If inadmissible look at other sources to assist such as Charitable Foundation, you can go on the website under Charitable to see where in your area donations have been made. The Officer’s Manual also has a section on Charitable Donations.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If a SUF has been returned as Incomplete, it is because the request is missing or needs additional information. Complete the request and return to Ontario Command for review and consideration.</a:t>
            </a:r>
          </a:p>
          <a:p>
            <a:pPr marL="457200" indent="-457200" algn="l">
              <a:buFont typeface="Arial" panose="020B0604020202020204" pitchFamily="34" charset="0"/>
              <a:buChar char="•"/>
            </a:pPr>
            <a:endParaRPr lang="en-CA" sz="3200" dirty="0"/>
          </a:p>
          <a:p>
            <a:pPr algn="l"/>
            <a:endParaRPr lang="en-CA" sz="3200" dirty="0"/>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760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811757" y="1816746"/>
            <a:ext cx="10262637" cy="4539604"/>
          </a:xfrm>
        </p:spPr>
        <p:txBody>
          <a:bodyPr>
            <a:normAutofit/>
          </a:bodyPr>
          <a:lstStyle/>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r>
              <a:rPr lang="en-CA" sz="4400" b="1" dirty="0">
                <a:latin typeface="Times New Roman" panose="02020603050405020304" pitchFamily="18" charset="0"/>
                <a:cs typeface="Times New Roman" panose="02020603050405020304" pitchFamily="18" charset="0"/>
              </a:rPr>
              <a:t>ANY QUESTIONS</a:t>
            </a:r>
          </a:p>
          <a:p>
            <a:pPr lvl="1"/>
            <a:endParaRPr lang="en-CA" sz="4400" b="1" dirty="0">
              <a:latin typeface="Times New Roman" panose="02020603050405020304" pitchFamily="18" charset="0"/>
              <a:cs typeface="Times New Roman" panose="02020603050405020304" pitchFamily="18" charset="0"/>
            </a:endParaRPr>
          </a:p>
          <a:p>
            <a:pPr lvl="1"/>
            <a:r>
              <a:rPr lang="en-CA" sz="4400" b="1" dirty="0">
                <a:latin typeface="Times New Roman" panose="02020603050405020304" pitchFamily="18" charset="0"/>
                <a:cs typeface="Times New Roman" panose="02020603050405020304" pitchFamily="18" charset="0"/>
              </a:rPr>
              <a:t>ON SPECIAL USE EXPENDITURES</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12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Latest BSR Form is dated July 2023</a:t>
            </a:r>
          </a:p>
          <a:p>
            <a:pPr lvl="1" algn="l"/>
            <a:endParaRPr lang="en-CA" sz="3200" u="sng"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TITLE LINE</a:t>
            </a:r>
          </a:p>
          <a:p>
            <a:pPr lvl="1" algn="l"/>
            <a:r>
              <a:rPr lang="en-CA" sz="3200" dirty="0">
                <a:latin typeface="Times New Roman" panose="02020603050405020304" pitchFamily="18" charset="0"/>
                <a:cs typeface="Times New Roman" panose="02020603050405020304" pitchFamily="18" charset="0"/>
              </a:rPr>
              <a:t>For the year = 1 Jan 2023 – 31 Dec 2023</a:t>
            </a:r>
          </a:p>
          <a:p>
            <a:pPr lvl="1" algn="l"/>
            <a:r>
              <a:rPr lang="en-CA" sz="3200" dirty="0">
                <a:latin typeface="Times New Roman" panose="02020603050405020304" pitchFamily="18" charset="0"/>
                <a:cs typeface="Times New Roman" panose="02020603050405020304" pitchFamily="18" charset="0"/>
              </a:rPr>
              <a:t>Branch = Branch number</a:t>
            </a:r>
          </a:p>
          <a:p>
            <a:pPr lvl="1" algn="l"/>
            <a:r>
              <a:rPr lang="en-CA" sz="3200" dirty="0">
                <a:latin typeface="Times New Roman" panose="02020603050405020304" pitchFamily="18" charset="0"/>
                <a:cs typeface="Times New Roman" panose="02020603050405020304" pitchFamily="18" charset="0"/>
              </a:rPr>
              <a:t>Command = Ontario (05)</a:t>
            </a:r>
          </a:p>
          <a:p>
            <a:pPr lvl="1" algn="l"/>
            <a:r>
              <a:rPr lang="en-CA" sz="3200" dirty="0">
                <a:latin typeface="Times New Roman" panose="02020603050405020304" pitchFamily="18" charset="0"/>
                <a:cs typeface="Times New Roman" panose="02020603050405020304" pitchFamily="18" charset="0"/>
              </a:rPr>
              <a:t>Completed = Date you completed the statement (day, month, year)</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a:t>
            </a:r>
          </a:p>
        </p:txBody>
      </p:sp>
    </p:spTree>
    <p:extLst>
      <p:ext uri="{BB962C8B-B14F-4D97-AF65-F5344CB8AC3E}">
        <p14:creationId xmlns:p14="http://schemas.microsoft.com/office/powerpoint/2010/main" val="3095777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10000"/>
          </a:bodyPr>
          <a:lstStyle/>
          <a:p>
            <a:pPr lvl="1" algn="l"/>
            <a:r>
              <a:rPr lang="en-CA" sz="3200" b="1" u="sng" dirty="0">
                <a:latin typeface="Times New Roman" panose="02020603050405020304" pitchFamily="18" charset="0"/>
                <a:cs typeface="Times New Roman" panose="02020603050405020304" pitchFamily="18" charset="0"/>
              </a:rPr>
              <a:t>SECTION A</a:t>
            </a:r>
          </a:p>
          <a:p>
            <a:pPr lvl="1" algn="l"/>
            <a:r>
              <a:rPr lang="en-CA" sz="3200" dirty="0">
                <a:latin typeface="Times New Roman" panose="02020603050405020304" pitchFamily="18" charset="0"/>
                <a:cs typeface="Times New Roman" panose="02020603050405020304" pitchFamily="18" charset="0"/>
              </a:rPr>
              <a:t>Year = 2023</a:t>
            </a:r>
          </a:p>
          <a:p>
            <a:pPr lvl="1" algn="l"/>
            <a:r>
              <a:rPr lang="en-CA" sz="3200" dirty="0">
                <a:latin typeface="Times New Roman" panose="02020603050405020304" pitchFamily="18" charset="0"/>
                <a:cs typeface="Times New Roman" panose="02020603050405020304" pitchFamily="18" charset="0"/>
              </a:rPr>
              <a:t>Amount = The closing balance from your previous year’s report which is also the same as your Poppy account. (please use this balance otherwise your report will be incorrect)</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SECTION B</a:t>
            </a:r>
          </a:p>
          <a:p>
            <a:pPr lvl="1" algn="l"/>
            <a:r>
              <a:rPr lang="en-CA" sz="3200" dirty="0">
                <a:latin typeface="Times New Roman" panose="02020603050405020304" pitchFamily="18" charset="0"/>
                <a:cs typeface="Times New Roman" panose="02020603050405020304" pitchFamily="18" charset="0"/>
              </a:rPr>
              <a:t>Income from campaign and all other sources which is the  sum of all monies credited to the Poppy Account for the year. </a:t>
            </a:r>
            <a:r>
              <a:rPr lang="en-CA" sz="3200" b="1" dirty="0">
                <a:latin typeface="Times New Roman" panose="02020603050405020304" pitchFamily="18" charset="0"/>
                <a:cs typeface="Times New Roman" panose="02020603050405020304" pitchFamily="18" charset="0"/>
              </a:rPr>
              <a:t>Do not include investments in this section, this goes in Section H.</a:t>
            </a:r>
          </a:p>
          <a:p>
            <a:pPr marL="914400" lvl="1"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03247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6" y="2369641"/>
            <a:ext cx="9144000" cy="3593795"/>
          </a:xfrm>
        </p:spPr>
        <p:txBody>
          <a:bodyPr>
            <a:normAutofit/>
          </a:bodyPr>
          <a:lstStyle/>
          <a:p>
            <a:pPr algn="l"/>
            <a:r>
              <a:rPr lang="en-US" sz="4400" dirty="0">
                <a:solidFill>
                  <a:srgbClr val="FF0000"/>
                </a:solidFill>
                <a:latin typeface="Times New Roman" panose="02020603050405020304" pitchFamily="18" charset="0"/>
                <a:cs typeface="Times New Roman" panose="02020603050405020304" pitchFamily="18" charset="0"/>
              </a:rPr>
              <a:t>ACTIVE PARTICIPATION IN THE POPPY CAMPAIGN IS AN OATH UNDERTAKEN WHEN BECOMING A MEMBER OF THE ROYAL CANADIAN LEGION</a:t>
            </a:r>
            <a:endParaRPr lang="en-CA" sz="44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RESPONSIBILITIES</a:t>
            </a:r>
          </a:p>
        </p:txBody>
      </p:sp>
    </p:spTree>
    <p:extLst>
      <p:ext uri="{BB962C8B-B14F-4D97-AF65-F5344CB8AC3E}">
        <p14:creationId xmlns:p14="http://schemas.microsoft.com/office/powerpoint/2010/main" val="149187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C</a:t>
            </a:r>
          </a:p>
          <a:p>
            <a:pPr lvl="1" algn="l"/>
            <a:r>
              <a:rPr lang="en-CA" sz="3200" dirty="0">
                <a:latin typeface="Times New Roman" panose="02020603050405020304" pitchFamily="18" charset="0"/>
                <a:cs typeface="Times New Roman" panose="02020603050405020304" pitchFamily="18" charset="0"/>
              </a:rPr>
              <a:t>The total of Boxes A &amp; B</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SECTION D</a:t>
            </a:r>
            <a:endParaRPr lang="en-CA" sz="3200" b="1"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D1 = Amount of money paid to Command for Poppies and Wreaths</a:t>
            </a:r>
          </a:p>
          <a:p>
            <a:pPr lvl="1" algn="l"/>
            <a:r>
              <a:rPr lang="en-CA" sz="3200" dirty="0">
                <a:latin typeface="Times New Roman" panose="02020603050405020304" pitchFamily="18" charset="0"/>
                <a:cs typeface="Times New Roman" panose="02020603050405020304" pitchFamily="18" charset="0"/>
              </a:rPr>
              <a:t>D2 = Amount of money paid to Command for promotional material such as manuals, receipt books, canvassing trays, counter top boxes, etc. </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3760611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lnSpcReduction="10000"/>
          </a:bodyPr>
          <a:lstStyle/>
          <a:p>
            <a:pPr lvl="1" algn="l"/>
            <a:r>
              <a:rPr lang="en-CA" sz="3200" b="1" u="sng" dirty="0">
                <a:latin typeface="Times New Roman" panose="02020603050405020304" pitchFamily="18" charset="0"/>
                <a:cs typeface="Times New Roman" panose="02020603050405020304" pitchFamily="18" charset="0"/>
              </a:rPr>
              <a:t>SECTION D cont’d</a:t>
            </a:r>
          </a:p>
          <a:p>
            <a:pPr lvl="1" algn="l"/>
            <a:r>
              <a:rPr lang="en-CA" sz="3200" dirty="0">
                <a:latin typeface="Times New Roman" panose="02020603050405020304" pitchFamily="18" charset="0"/>
                <a:cs typeface="Times New Roman" panose="02020603050405020304" pitchFamily="18" charset="0"/>
              </a:rPr>
              <a:t>D3 = Stamps for campaign</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D4 = Advertising in </a:t>
            </a:r>
            <a:r>
              <a:rPr lang="en-CA" sz="3200" b="1" dirty="0">
                <a:latin typeface="Times New Roman" panose="02020603050405020304" pitchFamily="18" charset="0"/>
                <a:cs typeface="Times New Roman" panose="02020603050405020304" pitchFamily="18" charset="0"/>
              </a:rPr>
              <a:t>local paper </a:t>
            </a:r>
            <a:r>
              <a:rPr lang="en-CA" sz="3200" dirty="0">
                <a:latin typeface="Times New Roman" panose="02020603050405020304" pitchFamily="18" charset="0"/>
                <a:cs typeface="Times New Roman" panose="02020603050405020304" pitchFamily="18" charset="0"/>
              </a:rPr>
              <a:t>including Campaign Results(S. 606)</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D5 = This is when you should fill out your POPPY TRUST FUND STATEMENT which is where you list all of your Poppy Campaign expenses not already reported in D1,D2, D3, D4</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3719460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7FD09CB-2A6A-47AD-BDC6-72C1B713C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642620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3EF9A-C5DF-25CC-B5A3-2A92EA5F5F87}"/>
              </a:ext>
            </a:extLst>
          </p:cNvPr>
          <p:cNvPicPr>
            <a:picLocks noChangeAspect="1"/>
          </p:cNvPicPr>
          <p:nvPr/>
        </p:nvPicPr>
        <p:blipFill>
          <a:blip r:embed="rId2"/>
          <a:stretch>
            <a:fillRect/>
          </a:stretch>
        </p:blipFill>
        <p:spPr>
          <a:xfrm>
            <a:off x="2799890" y="194811"/>
            <a:ext cx="6592220" cy="6468378"/>
          </a:xfrm>
          <a:prstGeom prst="rect">
            <a:avLst/>
          </a:prstGeom>
        </p:spPr>
      </p:pic>
    </p:spTree>
    <p:extLst>
      <p:ext uri="{BB962C8B-B14F-4D97-AF65-F5344CB8AC3E}">
        <p14:creationId xmlns:p14="http://schemas.microsoft.com/office/powerpoint/2010/main" val="1294348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D cont’d</a:t>
            </a:r>
          </a:p>
          <a:p>
            <a:pPr lvl="1" algn="l"/>
            <a:r>
              <a:rPr lang="en-CA" sz="3200" dirty="0">
                <a:latin typeface="Times New Roman" panose="02020603050405020304" pitchFamily="18" charset="0"/>
                <a:cs typeface="Times New Roman" panose="02020603050405020304" pitchFamily="18" charset="0"/>
              </a:rPr>
              <a:t>D6 = The total of D1, D2, D3, D4, D5</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SECTION E</a:t>
            </a:r>
          </a:p>
          <a:p>
            <a:pPr lvl="1" algn="l"/>
            <a:r>
              <a:rPr lang="en-CA" sz="3200" dirty="0">
                <a:latin typeface="Times New Roman" panose="02020603050405020304" pitchFamily="18" charset="0"/>
                <a:cs typeface="Times New Roman" panose="02020603050405020304" pitchFamily="18" charset="0"/>
              </a:rPr>
              <a:t>When getting ready to fill in Section E you should fill out your POPPY TRUST FUND BREAKDOWN SHEET. Example Below</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270332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4AC4C7-D4F8-A64B-03A6-ABEB1C3E336E}"/>
              </a:ext>
            </a:extLst>
          </p:cNvPr>
          <p:cNvPicPr>
            <a:picLocks noChangeAspect="1"/>
          </p:cNvPicPr>
          <p:nvPr/>
        </p:nvPicPr>
        <p:blipFill>
          <a:blip r:embed="rId2"/>
          <a:stretch>
            <a:fillRect/>
          </a:stretch>
        </p:blipFill>
        <p:spPr>
          <a:xfrm>
            <a:off x="3497698" y="0"/>
            <a:ext cx="5196604" cy="6858000"/>
          </a:xfrm>
          <a:prstGeom prst="rect">
            <a:avLst/>
          </a:prstGeom>
        </p:spPr>
      </p:pic>
    </p:spTree>
    <p:extLst>
      <p:ext uri="{BB962C8B-B14F-4D97-AF65-F5344CB8AC3E}">
        <p14:creationId xmlns:p14="http://schemas.microsoft.com/office/powerpoint/2010/main" val="1544656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958958"/>
          </a:xfrm>
        </p:spPr>
        <p:txBody>
          <a:bodyPr>
            <a:normAutofit fontScale="85000" lnSpcReduction="20000"/>
          </a:bodyPr>
          <a:lstStyle/>
          <a:p>
            <a:pPr lvl="1" algn="l"/>
            <a:r>
              <a:rPr lang="en-CA" sz="3200" b="1" u="sng" dirty="0">
                <a:latin typeface="Times New Roman" panose="02020603050405020304" pitchFamily="18" charset="0"/>
                <a:cs typeface="Times New Roman" panose="02020603050405020304" pitchFamily="18" charset="0"/>
              </a:rPr>
              <a:t>SECTION E cont’d</a:t>
            </a:r>
          </a:p>
          <a:p>
            <a:pPr lvl="1" algn="l"/>
            <a:r>
              <a:rPr lang="en-CA" sz="3200" dirty="0">
                <a:latin typeface="Times New Roman" panose="02020603050405020304" pitchFamily="18" charset="0"/>
                <a:cs typeface="Times New Roman" panose="02020603050405020304" pitchFamily="18" charset="0"/>
              </a:rPr>
              <a:t>E1 = Amount of money paid for the benefit of Veterans or dependants. These monies are usually paid to third parties for glasses, dentures, medical devices, heating oil, etc. You should be contacting the Provincial Service Officer for direction </a:t>
            </a:r>
            <a:r>
              <a:rPr lang="en-CA" sz="3200" b="1" u="sng" dirty="0">
                <a:latin typeface="Times New Roman" panose="02020603050405020304" pitchFamily="18" charset="0"/>
                <a:cs typeface="Times New Roman" panose="02020603050405020304" pitchFamily="18" charset="0"/>
              </a:rPr>
              <a:t>before </a:t>
            </a:r>
            <a:r>
              <a:rPr lang="en-CA" sz="3200" dirty="0">
                <a:latin typeface="Times New Roman" panose="02020603050405020304" pitchFamily="18" charset="0"/>
                <a:cs typeface="Times New Roman" panose="02020603050405020304" pitchFamily="18" charset="0"/>
              </a:rPr>
              <a:t>paying out from your Poppy Trust Funds.</a:t>
            </a:r>
          </a:p>
          <a:p>
            <a:pPr lvl="1" algn="l"/>
            <a:r>
              <a:rPr lang="en-CA" sz="3200" dirty="0">
                <a:latin typeface="Times New Roman" panose="02020603050405020304" pitchFamily="18" charset="0"/>
                <a:cs typeface="Times New Roman" panose="02020603050405020304" pitchFamily="18" charset="0"/>
              </a:rPr>
              <a:t>(this amount is taken from your Poppy Trust Fund Breakdown Sheet) </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E2 = Amount of Bursaries either paid out directly (following the guidelines in the Poppy Manual under Education (S. 402. vi. a.)or via Ontario Command’s Bursary Fund. Money is not allowed to be given to any “School” directly or to any student as a Scholarship. </a:t>
            </a:r>
          </a:p>
          <a:p>
            <a:pPr lvl="1" algn="l"/>
            <a:r>
              <a:rPr lang="en-CA" sz="3200" dirty="0">
                <a:latin typeface="Times New Roman" panose="02020603050405020304" pitchFamily="18" charset="0"/>
                <a:cs typeface="Times New Roman" panose="02020603050405020304" pitchFamily="18" charset="0"/>
              </a:rPr>
              <a:t>Any Amount over $500.00 must have a T4A issued by the Branch and a T4A Summary sent to the CRA.</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964990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E cont’d</a:t>
            </a:r>
          </a:p>
          <a:p>
            <a:pPr lvl="1" algn="l"/>
            <a:r>
              <a:rPr lang="en-CA" sz="3200" dirty="0">
                <a:latin typeface="Times New Roman" panose="02020603050405020304" pitchFamily="18" charset="0"/>
                <a:cs typeface="Times New Roman" panose="02020603050405020304" pitchFamily="18" charset="0"/>
              </a:rPr>
              <a:t>E3 = Amount of Donations entered here are the total “Non Special Use” and the “Special  Use “ expenditures as authorized in the current Poppy Manual. (this amount is taken from your Poppy Trust Fund Breakdown Sheet)</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E4 = Provincial Assessment - LEAVE BLANK NOT APPLICABLE FOR ONTARIO COMMAND</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1733726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E cont’d</a:t>
            </a:r>
          </a:p>
          <a:p>
            <a:pPr lvl="1" algn="l"/>
            <a:r>
              <a:rPr lang="en-CA" sz="3200" dirty="0">
                <a:latin typeface="Times New Roman" panose="02020603050405020304" pitchFamily="18" charset="0"/>
                <a:cs typeface="Times New Roman" panose="02020603050405020304" pitchFamily="18" charset="0"/>
              </a:rPr>
              <a:t>E5 = </a:t>
            </a:r>
            <a:r>
              <a:rPr lang="en-CA" sz="3200" b="1" u="sng" dirty="0">
                <a:latin typeface="Times New Roman" panose="02020603050405020304" pitchFamily="18" charset="0"/>
                <a:cs typeface="Times New Roman" panose="02020603050405020304" pitchFamily="18" charset="0"/>
              </a:rPr>
              <a:t>Prizes only</a:t>
            </a:r>
            <a:r>
              <a:rPr lang="en-CA" sz="3200" dirty="0">
                <a:latin typeface="Times New Roman" panose="02020603050405020304" pitchFamily="18" charset="0"/>
                <a:cs typeface="Times New Roman" panose="02020603050405020304" pitchFamily="18" charset="0"/>
              </a:rPr>
              <a:t> for Literary and Poster Contests. Public Speaking prizes are not eligible from Poppy Trust Funds.</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E6 = the total of E1, E2, E3, and E5</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SECTION F</a:t>
            </a:r>
          </a:p>
          <a:p>
            <a:pPr lvl="1" algn="l"/>
            <a:r>
              <a:rPr lang="en-CA" sz="3200" dirty="0">
                <a:latin typeface="Times New Roman" panose="02020603050405020304" pitchFamily="18" charset="0"/>
                <a:cs typeface="Times New Roman" panose="02020603050405020304" pitchFamily="18" charset="0"/>
              </a:rPr>
              <a:t>F = the total of box D6 and E6</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007182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G</a:t>
            </a:r>
          </a:p>
          <a:p>
            <a:pPr lvl="1" algn="l"/>
            <a:r>
              <a:rPr lang="en-CA" sz="3200" dirty="0">
                <a:latin typeface="Times New Roman" panose="02020603050405020304" pitchFamily="18" charset="0"/>
                <a:cs typeface="Times New Roman" panose="02020603050405020304" pitchFamily="18" charset="0"/>
              </a:rPr>
              <a:t>Year = 2023</a:t>
            </a:r>
          </a:p>
          <a:p>
            <a:pPr lvl="1" algn="l"/>
            <a:r>
              <a:rPr lang="en-CA" sz="3200" dirty="0">
                <a:latin typeface="Times New Roman" panose="02020603050405020304" pitchFamily="18" charset="0"/>
                <a:cs typeface="Times New Roman" panose="02020603050405020304" pitchFamily="18" charset="0"/>
              </a:rPr>
              <a:t>Box G Represents the balance in the Poppy Trust Fund account as of Dec 31</a:t>
            </a:r>
            <a:r>
              <a:rPr lang="en-CA" sz="3200" baseline="30000" dirty="0">
                <a:latin typeface="Times New Roman" panose="02020603050405020304" pitchFamily="18" charset="0"/>
                <a:cs typeface="Times New Roman" panose="02020603050405020304" pitchFamily="18" charset="0"/>
              </a:rPr>
              <a:t>st</a:t>
            </a:r>
            <a:r>
              <a:rPr lang="en-CA" sz="3200" dirty="0">
                <a:latin typeface="Times New Roman" panose="02020603050405020304" pitchFamily="18" charset="0"/>
                <a:cs typeface="Times New Roman" panose="02020603050405020304" pitchFamily="18" charset="0"/>
              </a:rPr>
              <a:t> 2023 and is calculated by subtracting the amount in Box F from the amount in </a:t>
            </a:r>
          </a:p>
          <a:p>
            <a:pPr lvl="1" algn="l"/>
            <a:r>
              <a:rPr lang="en-CA" sz="3200" dirty="0">
                <a:latin typeface="Times New Roman" panose="02020603050405020304" pitchFamily="18" charset="0"/>
                <a:cs typeface="Times New Roman" panose="02020603050405020304" pitchFamily="18" charset="0"/>
              </a:rPr>
              <a:t>Box C</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44228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235076"/>
          </a:xfrm>
        </p:spPr>
        <p:txBody>
          <a:bodyPr>
            <a:normAutofit fontScale="55000" lnSpcReduction="20000"/>
          </a:bodyPr>
          <a:lstStyle/>
          <a:p>
            <a:r>
              <a:rPr lang="en-US" sz="5800" b="1" dirty="0">
                <a:solidFill>
                  <a:srgbClr val="C00000"/>
                </a:solidFill>
                <a:latin typeface="Times New Roman" panose="02020603050405020304" pitchFamily="18" charset="0"/>
                <a:cs typeface="Times New Roman" panose="02020603050405020304" pitchFamily="18" charset="0"/>
              </a:rPr>
              <a:t>THE POPPY CAMPAIGN IS THE MOST IMPORTANT </a:t>
            </a:r>
          </a:p>
          <a:p>
            <a:r>
              <a:rPr lang="en-US" sz="5800" b="1" dirty="0">
                <a:solidFill>
                  <a:srgbClr val="C00000"/>
                </a:solidFill>
                <a:latin typeface="Times New Roman" panose="02020603050405020304" pitchFamily="18" charset="0"/>
                <a:cs typeface="Times New Roman" panose="02020603050405020304" pitchFamily="18" charset="0"/>
              </a:rPr>
              <a:t>BRANCH PROJECT OF THE YEAR</a:t>
            </a:r>
          </a:p>
          <a:p>
            <a:endParaRPr lang="en-US" sz="5800" b="1" dirty="0">
              <a:latin typeface="Times New Roman" panose="02020603050405020304" pitchFamily="18" charset="0"/>
              <a:cs typeface="Times New Roman" panose="02020603050405020304" pitchFamily="18" charset="0"/>
            </a:endParaRPr>
          </a:p>
          <a:p>
            <a:pPr algn="l"/>
            <a:r>
              <a:rPr lang="en-US" sz="5100" b="1" dirty="0">
                <a:latin typeface="Times New Roman" panose="02020603050405020304" pitchFamily="18" charset="0"/>
                <a:cs typeface="Times New Roman" panose="02020603050405020304" pitchFamily="18" charset="0"/>
              </a:rPr>
              <a:t>Ceremonial Opening</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First Poppies to the Governor General and Lieutenant Governor General</a:t>
            </a:r>
          </a:p>
          <a:p>
            <a:pPr marL="457200" indent="-457200" algn="l">
              <a:buFont typeface="Arial" panose="020B0604020202020204" pitchFamily="34" charset="0"/>
              <a:buChar char="•"/>
            </a:pPr>
            <a:endParaRPr lang="en-US" sz="5100" b="1" dirty="0">
              <a:latin typeface="Times New Roman" panose="02020603050405020304" pitchFamily="18" charset="0"/>
              <a:cs typeface="Times New Roman" panose="02020603050405020304" pitchFamily="18" charset="0"/>
            </a:endParaRPr>
          </a:p>
          <a:p>
            <a:pPr algn="l"/>
            <a:r>
              <a:rPr lang="en-US" sz="5100" b="1" dirty="0">
                <a:latin typeface="Times New Roman" panose="02020603050405020304" pitchFamily="18" charset="0"/>
                <a:cs typeface="Times New Roman" panose="02020603050405020304" pitchFamily="18" charset="0"/>
              </a:rPr>
              <a:t>Official Opening</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No earlier than the last Friday in October</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October 27, 2023</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RESPONSIBILITIES BRANCHES</a:t>
            </a:r>
          </a:p>
        </p:txBody>
      </p:sp>
    </p:spTree>
    <p:extLst>
      <p:ext uri="{BB962C8B-B14F-4D97-AF65-F5344CB8AC3E}">
        <p14:creationId xmlns:p14="http://schemas.microsoft.com/office/powerpoint/2010/main" val="946041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5"/>
            <a:ext cx="10262637" cy="4945297"/>
          </a:xfrm>
        </p:spPr>
        <p:txBody>
          <a:bodyPr>
            <a:normAutofit fontScale="92500" lnSpcReduction="20000"/>
          </a:bodyPr>
          <a:lstStyle/>
          <a:p>
            <a:pPr lvl="1" algn="l"/>
            <a:r>
              <a:rPr lang="en-CA" sz="3200" b="1" u="sng" dirty="0">
                <a:latin typeface="Times New Roman" panose="02020603050405020304" pitchFamily="18" charset="0"/>
                <a:cs typeface="Times New Roman" panose="02020603050405020304" pitchFamily="18" charset="0"/>
              </a:rPr>
              <a:t>SECTION H</a:t>
            </a:r>
          </a:p>
          <a:p>
            <a:pPr lvl="1" algn="l"/>
            <a:r>
              <a:rPr lang="en-CA" sz="3200" dirty="0">
                <a:latin typeface="Times New Roman" panose="02020603050405020304" pitchFamily="18" charset="0"/>
                <a:cs typeface="Times New Roman" panose="02020603050405020304" pitchFamily="18" charset="0"/>
              </a:rPr>
              <a:t>Box H Represents the amount of Poppy Trust Fund Investments as of Dec 31, 2023</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GIC’s, INVESTMENTS: These are allowed as a GIC can be appointed to a specific situation. S.608. GIC’s and Investments are to be Short Term (2 years less 1 day) they should be directed back to your Poppy Trust Fund Bank Account, another Investment may be made after General Membership Approval. </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Interest from Bank Accounts and Investments should be reported under B – Income from Campaign and all other sources</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3834112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I</a:t>
            </a:r>
          </a:p>
          <a:p>
            <a:pPr lvl="1" algn="l"/>
            <a:r>
              <a:rPr lang="en-CA" sz="3200" dirty="0">
                <a:latin typeface="Times New Roman" panose="02020603050405020304" pitchFamily="18" charset="0"/>
                <a:cs typeface="Times New Roman" panose="02020603050405020304" pitchFamily="18" charset="0"/>
              </a:rPr>
              <a:t>Box I Represents the FINAL TOTAL BALANCE of </a:t>
            </a:r>
            <a:r>
              <a:rPr lang="en-CA" sz="3200" b="1" u="sng" dirty="0">
                <a:latin typeface="Times New Roman" panose="02020603050405020304" pitchFamily="18" charset="0"/>
                <a:cs typeface="Times New Roman" panose="02020603050405020304" pitchFamily="18" charset="0"/>
              </a:rPr>
              <a:t>all </a:t>
            </a:r>
            <a:r>
              <a:rPr lang="en-CA" sz="3200" dirty="0">
                <a:latin typeface="Times New Roman" panose="02020603050405020304" pitchFamily="18" charset="0"/>
                <a:cs typeface="Times New Roman" panose="02020603050405020304" pitchFamily="18" charset="0"/>
              </a:rPr>
              <a:t>Poppy Trust Fund Accounts as of Dec 31</a:t>
            </a:r>
            <a:r>
              <a:rPr lang="en-CA" sz="3200" baseline="30000" dirty="0">
                <a:latin typeface="Times New Roman" panose="02020603050405020304" pitchFamily="18" charset="0"/>
                <a:cs typeface="Times New Roman" panose="02020603050405020304" pitchFamily="18" charset="0"/>
              </a:rPr>
              <a:t>st</a:t>
            </a:r>
            <a:r>
              <a:rPr lang="en-CA" sz="3200" dirty="0">
                <a:latin typeface="Times New Roman" panose="02020603050405020304" pitchFamily="18" charset="0"/>
                <a:cs typeface="Times New Roman" panose="02020603050405020304" pitchFamily="18" charset="0"/>
              </a:rPr>
              <a:t> 2023</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1367844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CERTIFICATION</a:t>
            </a:r>
          </a:p>
          <a:p>
            <a:pPr lvl="1" algn="l"/>
            <a:r>
              <a:rPr lang="en-CA" sz="3200" dirty="0">
                <a:latin typeface="Times New Roman" panose="02020603050405020304" pitchFamily="18" charset="0"/>
                <a:cs typeface="Times New Roman" panose="02020603050405020304" pitchFamily="18" charset="0"/>
              </a:rPr>
              <a:t>The BSR is to be signed by the Poppy Chair and the Branch President. The First Vice-President must sign if the President is the Poppy Chair.</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Electronically send or mail (three copies) of the BSR and required paperwork must be sent to the Zone Poppy Chair as soon as possible after December 31, 2023.</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3981487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algn="l"/>
            <a:r>
              <a:rPr lang="en-CA" sz="3200" dirty="0">
                <a:latin typeface="Times New Roman" panose="02020603050405020304" pitchFamily="18" charset="0"/>
                <a:cs typeface="Times New Roman" panose="02020603050405020304" pitchFamily="18" charset="0"/>
              </a:rPr>
              <a:t>A copy of the </a:t>
            </a:r>
            <a:r>
              <a:rPr lang="en-CA" sz="3200" b="1" dirty="0">
                <a:latin typeface="Times New Roman" panose="02020603050405020304" pitchFamily="18" charset="0"/>
                <a:cs typeface="Times New Roman" panose="02020603050405020304" pitchFamily="18" charset="0"/>
              </a:rPr>
              <a:t>Poppy Fund Ledger</a:t>
            </a:r>
            <a:r>
              <a:rPr lang="en-CA" sz="3200" dirty="0">
                <a:latin typeface="Times New Roman" panose="02020603050405020304" pitchFamily="18" charset="0"/>
                <a:cs typeface="Times New Roman" panose="02020603050405020304" pitchFamily="18" charset="0"/>
              </a:rPr>
              <a:t> </a:t>
            </a:r>
            <a:r>
              <a:rPr lang="en-CA" sz="3200" b="1" dirty="0">
                <a:latin typeface="Times New Roman" panose="02020603050405020304" pitchFamily="18" charset="0"/>
                <a:cs typeface="Times New Roman" panose="02020603050405020304" pitchFamily="18" charset="0"/>
              </a:rPr>
              <a:t>must be included </a:t>
            </a:r>
            <a:r>
              <a:rPr lang="en-CA" sz="3200" dirty="0">
                <a:latin typeface="Times New Roman" panose="02020603050405020304" pitchFamily="18" charset="0"/>
                <a:cs typeface="Times New Roman" panose="02020603050405020304" pitchFamily="18" charset="0"/>
              </a:rPr>
              <a:t>with the financial year end report. When using a Ledger confidentiality is vital. DO NOT USE NAMES. Veterans may be assigned a letter or a number. </a:t>
            </a:r>
          </a:p>
          <a:p>
            <a:pPr algn="l"/>
            <a:r>
              <a:rPr lang="en-CA" sz="3200" dirty="0">
                <a:latin typeface="Times New Roman" panose="02020603050405020304" pitchFamily="18" charset="0"/>
                <a:cs typeface="Times New Roman" panose="02020603050405020304" pitchFamily="18" charset="0"/>
              </a:rPr>
              <a:t>Media:  Follow S.606. It is </a:t>
            </a:r>
            <a:r>
              <a:rPr lang="en-CA" sz="3200" b="1" u="sng" dirty="0">
                <a:latin typeface="Times New Roman" panose="02020603050405020304" pitchFamily="18" charset="0"/>
                <a:cs typeface="Times New Roman" panose="02020603050405020304" pitchFamily="18" charset="0"/>
              </a:rPr>
              <a:t>mandatory</a:t>
            </a:r>
            <a:r>
              <a:rPr lang="en-CA" sz="3200" dirty="0">
                <a:latin typeface="Times New Roman" panose="02020603050405020304" pitchFamily="18" charset="0"/>
                <a:cs typeface="Times New Roman" panose="02020603050405020304" pitchFamily="18" charset="0"/>
              </a:rPr>
              <a:t> to do a media report. Report to the media what your Branch does, this is vital for the community to know. Reference Slide 43 for an example of what to report to the media.</a:t>
            </a: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61912" y="903767"/>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972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A71BBC-670F-7EC3-2AD5-32FC1DC67534}"/>
              </a:ext>
            </a:extLst>
          </p:cNvPr>
          <p:cNvPicPr>
            <a:picLocks noChangeAspect="1"/>
          </p:cNvPicPr>
          <p:nvPr/>
        </p:nvPicPr>
        <p:blipFill>
          <a:blip r:embed="rId2"/>
          <a:stretch>
            <a:fillRect/>
          </a:stretch>
        </p:blipFill>
        <p:spPr>
          <a:xfrm>
            <a:off x="2861811" y="237679"/>
            <a:ext cx="6468378" cy="6382641"/>
          </a:xfrm>
          <a:prstGeom prst="rect">
            <a:avLst/>
          </a:prstGeom>
        </p:spPr>
      </p:pic>
    </p:spTree>
    <p:extLst>
      <p:ext uri="{BB962C8B-B14F-4D97-AF65-F5344CB8AC3E}">
        <p14:creationId xmlns:p14="http://schemas.microsoft.com/office/powerpoint/2010/main" val="3247014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9F9217-80D4-EC2D-983B-5B4F69014A60}"/>
              </a:ext>
            </a:extLst>
          </p:cNvPr>
          <p:cNvPicPr>
            <a:picLocks noChangeAspect="1"/>
          </p:cNvPicPr>
          <p:nvPr/>
        </p:nvPicPr>
        <p:blipFill>
          <a:blip r:embed="rId2"/>
          <a:stretch>
            <a:fillRect/>
          </a:stretch>
        </p:blipFill>
        <p:spPr>
          <a:xfrm>
            <a:off x="1667821" y="0"/>
            <a:ext cx="8856357" cy="6858000"/>
          </a:xfrm>
          <a:prstGeom prst="rect">
            <a:avLst/>
          </a:prstGeom>
        </p:spPr>
      </p:pic>
    </p:spTree>
    <p:extLst>
      <p:ext uri="{BB962C8B-B14F-4D97-AF65-F5344CB8AC3E}">
        <p14:creationId xmlns:p14="http://schemas.microsoft.com/office/powerpoint/2010/main" val="143657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 is straightforward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Fill in your Branch, District, Zone information</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Fill in the number of LCBO stores, Beer stores and Costco where you had Poppy boxes on the counters and the total amount of money collected through tagging</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 needed even if there are no stores in your area, please fill out the top of the Form with your Branch, District and Zone information and submit.</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COUNTER TOP BOX REPORT cont’d</a:t>
            </a:r>
          </a:p>
        </p:txBody>
      </p:sp>
    </p:spTree>
    <p:extLst>
      <p:ext uri="{BB962C8B-B14F-4D97-AF65-F5344CB8AC3E}">
        <p14:creationId xmlns:p14="http://schemas.microsoft.com/office/powerpoint/2010/main" val="4058010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FB3452-A9DB-3F6D-0FF7-48CE04B186B7}"/>
              </a:ext>
            </a:extLst>
          </p:cNvPr>
          <p:cNvPicPr>
            <a:picLocks noChangeAspect="1"/>
          </p:cNvPicPr>
          <p:nvPr/>
        </p:nvPicPr>
        <p:blipFill>
          <a:blip r:embed="rId2"/>
          <a:stretch>
            <a:fillRect/>
          </a:stretch>
        </p:blipFill>
        <p:spPr>
          <a:xfrm>
            <a:off x="3484891" y="0"/>
            <a:ext cx="5222217" cy="6858000"/>
          </a:xfrm>
          <a:prstGeom prst="rect">
            <a:avLst/>
          </a:prstGeom>
        </p:spPr>
      </p:pic>
    </p:spTree>
    <p:extLst>
      <p:ext uri="{BB962C8B-B14F-4D97-AF65-F5344CB8AC3E}">
        <p14:creationId xmlns:p14="http://schemas.microsoft.com/office/powerpoint/2010/main" val="1023862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Everyone needs to follow the Chain of Command. The Chain of Command starts with the Branch, then to Zone, then to District, then to Provincial Command, and then Dominion Command through Provincial Command.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Every Branch needs to get their Reports in on time and completed  correctly. Ask for assistance if necessary.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F6748B-0D68-41CC-B92D-0BCA823CC7ED}"/>
              </a:ext>
            </a:extLst>
          </p:cNvPr>
          <p:cNvSpPr txBox="1"/>
          <p:nvPr/>
        </p:nvSpPr>
        <p:spPr>
          <a:xfrm>
            <a:off x="1975556" y="891822"/>
            <a:ext cx="7879644"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a:t>
            </a:r>
          </a:p>
        </p:txBody>
      </p:sp>
    </p:spTree>
    <p:extLst>
      <p:ext uri="{BB962C8B-B14F-4D97-AF65-F5344CB8AC3E}">
        <p14:creationId xmlns:p14="http://schemas.microsoft.com/office/powerpoint/2010/main" val="3857858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715144"/>
            <a:ext cx="10262637" cy="5142853"/>
          </a:xfrm>
        </p:spPr>
        <p:txBody>
          <a:bodyPr>
            <a:noAutofit/>
          </a:bodyPr>
          <a:lstStyle/>
          <a:p>
            <a:pPr algn="l"/>
            <a:r>
              <a:rPr lang="en-CA" sz="3200" dirty="0">
                <a:latin typeface="Times New Roman" panose="02020603050405020304" pitchFamily="18" charset="0"/>
                <a:cs typeface="Times New Roman" panose="02020603050405020304" pitchFamily="18" charset="0"/>
              </a:rPr>
              <a:t>As Poppy Chair you should be working with your Branch Service Officer when dealing with Veterans who come to your Legion requesting financial help following the chain of Command to your Provincial Service Officer.</a:t>
            </a:r>
          </a:p>
          <a:p>
            <a:pPr algn="l"/>
            <a:r>
              <a:rPr lang="en-CA" sz="3200" dirty="0">
                <a:latin typeface="Times New Roman" panose="02020603050405020304" pitchFamily="18" charset="0"/>
                <a:cs typeface="Times New Roman" panose="02020603050405020304" pitchFamily="18" charset="0"/>
              </a:rPr>
              <a:t> DO NOT PAY FOR HOTEL ROOMS, offer them a </a:t>
            </a:r>
            <a:r>
              <a:rPr lang="en-CA" sz="3200">
                <a:latin typeface="Times New Roman" panose="02020603050405020304" pitchFamily="18" charset="0"/>
                <a:cs typeface="Times New Roman" panose="02020603050405020304" pitchFamily="18" charset="0"/>
              </a:rPr>
              <a:t>second solution, </a:t>
            </a:r>
            <a:r>
              <a:rPr lang="en-CA" sz="3200" dirty="0">
                <a:latin typeface="Times New Roman" panose="02020603050405020304" pitchFamily="18" charset="0"/>
                <a:cs typeface="Times New Roman" panose="02020603050405020304" pitchFamily="18" charset="0"/>
              </a:rPr>
              <a:t>shelter or safe home. Thank them for coming in. Have them fill out a Legion Claim Form with the Service Officer and a Homeless Veterans Form to submit to Ontario Command.</a:t>
            </a:r>
          </a:p>
          <a:p>
            <a:pPr algn="l"/>
            <a:r>
              <a:rPr lang="en-CA" sz="3200" dirty="0">
                <a:solidFill>
                  <a:srgbClr val="FF0000"/>
                </a:solidFill>
                <a:latin typeface="Times New Roman" panose="02020603050405020304" pitchFamily="18" charset="0"/>
                <a:cs typeface="Times New Roman" panose="02020603050405020304" pitchFamily="18" charset="0"/>
              </a:rPr>
              <a:t>REMEMBER, THIS IS A </a:t>
            </a:r>
            <a:r>
              <a:rPr lang="en-CA" sz="3200" b="1" u="sng" dirty="0">
                <a:solidFill>
                  <a:srgbClr val="FF0000"/>
                </a:solidFill>
                <a:latin typeface="Times New Roman" panose="02020603050405020304" pitchFamily="18" charset="0"/>
                <a:cs typeface="Times New Roman" panose="02020603050405020304" pitchFamily="18" charset="0"/>
              </a:rPr>
              <a:t>PUBLIC TRUST FUND</a:t>
            </a:r>
            <a:r>
              <a:rPr lang="en-CA" sz="3200" dirty="0">
                <a:solidFill>
                  <a:srgbClr val="FF0000"/>
                </a:solidFill>
                <a:latin typeface="Times New Roman" panose="02020603050405020304" pitchFamily="18" charset="0"/>
                <a:cs typeface="Times New Roman" panose="02020603050405020304" pitchFamily="18" charset="0"/>
              </a:rPr>
              <a:t>.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63626" y="790219"/>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F2AF25-EA39-4728-91B4-0B02132438E9}"/>
              </a:ext>
            </a:extLst>
          </p:cNvPr>
          <p:cNvSpPr txBox="1"/>
          <p:nvPr/>
        </p:nvSpPr>
        <p:spPr>
          <a:xfrm>
            <a:off x="1982915" y="790219"/>
            <a:ext cx="9064978"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Cont’d</a:t>
            </a:r>
          </a:p>
        </p:txBody>
      </p:sp>
    </p:spTree>
    <p:extLst>
      <p:ext uri="{BB962C8B-B14F-4D97-AF65-F5344CB8AC3E}">
        <p14:creationId xmlns:p14="http://schemas.microsoft.com/office/powerpoint/2010/main" val="188410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235076"/>
          </a:xfrm>
        </p:spPr>
        <p:txBody>
          <a:bodyPr>
            <a:normAutofit lnSpcReduction="10000"/>
          </a:bodyPr>
          <a:lstStyle/>
          <a:p>
            <a:pPr algn="l"/>
            <a:r>
              <a:rPr lang="en-CA" sz="3200" b="1" dirty="0">
                <a:latin typeface="Times New Roman" panose="02020603050405020304" pitchFamily="18" charset="0"/>
                <a:cs typeface="Times New Roman" panose="02020603050405020304" pitchFamily="18" charset="0"/>
              </a:rPr>
              <a:t>Branch Poppy &amp; Remembrance Chairperson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Forms a Poppy Committee (the Branch Service Officer should be part of this Committee S. 604.)</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Obtains local authority to canvass, if required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Ensures supplies are only purchased through Ontario Command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Ensures Poppy Trust Funds are used, recorded, audited and reported in accordance with General By-Laws, Provincial By-Laws and the Poppy Manual</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634502" y="909782"/>
            <a:ext cx="10094653"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RESPONSIBILITIES BRANCHES cont’d</a:t>
            </a:r>
          </a:p>
        </p:txBody>
      </p:sp>
    </p:spTree>
    <p:extLst>
      <p:ext uri="{BB962C8B-B14F-4D97-AF65-F5344CB8AC3E}">
        <p14:creationId xmlns:p14="http://schemas.microsoft.com/office/powerpoint/2010/main" val="415774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715144"/>
            <a:ext cx="10262637" cy="5142853"/>
          </a:xfrm>
        </p:spPr>
        <p:txBody>
          <a:bodyPr>
            <a:noAutofit/>
          </a:bodyPr>
          <a:lstStyle/>
          <a:p>
            <a:pPr algn="l"/>
            <a:r>
              <a:rPr lang="en-CA" sz="3200" b="1" u="sng" dirty="0">
                <a:latin typeface="Times New Roman" panose="02020603050405020304" pitchFamily="18" charset="0"/>
                <a:cs typeface="Times New Roman" panose="02020603050405020304" pitchFamily="18" charset="0"/>
              </a:rPr>
              <a:t>Travelling Veterans: </a:t>
            </a:r>
          </a:p>
          <a:p>
            <a:pPr algn="l"/>
            <a:r>
              <a:rPr lang="en-CA" sz="3200" dirty="0">
                <a:latin typeface="Times New Roman" panose="02020603050405020304" pitchFamily="18" charset="0"/>
                <a:cs typeface="Times New Roman" panose="02020603050405020304" pitchFamily="18" charset="0"/>
              </a:rPr>
              <a:t>Some people (Veterans or not) are travelling from Branch to Branch asking for assistance. Please advise Ontario Command/Provincial Service Officer if assistance is going to be  provided to help prevent  abuse of  the Trust Funds</a:t>
            </a:r>
          </a:p>
          <a:p>
            <a:pPr algn="l"/>
            <a:endParaRPr lang="en-CA" sz="3200" dirty="0">
              <a:latin typeface="Times New Roman" panose="02020603050405020304" pitchFamily="18" charset="0"/>
              <a:cs typeface="Times New Roman" panose="02020603050405020304" pitchFamily="18" charset="0"/>
            </a:endParaRPr>
          </a:p>
          <a:p>
            <a:pPr algn="l"/>
            <a:r>
              <a:rPr lang="en-CA" sz="3200" b="1" dirty="0">
                <a:latin typeface="Times New Roman" panose="02020603050405020304" pitchFamily="18" charset="0"/>
                <a:cs typeface="Times New Roman" panose="02020603050405020304" pitchFamily="18" charset="0"/>
              </a:rPr>
              <a:t>POPPY TRUST FUNDS ARE </a:t>
            </a:r>
            <a:r>
              <a:rPr lang="en-CA" sz="3200" b="1" u="sng" dirty="0">
                <a:latin typeface="Times New Roman" panose="02020603050405020304" pitchFamily="18" charset="0"/>
                <a:cs typeface="Times New Roman" panose="02020603050405020304" pitchFamily="18" charset="0"/>
              </a:rPr>
              <a:t>NOT</a:t>
            </a:r>
            <a:r>
              <a:rPr lang="en-CA" sz="3200" b="1" dirty="0">
                <a:latin typeface="Times New Roman" panose="02020603050405020304" pitchFamily="18" charset="0"/>
                <a:cs typeface="Times New Roman" panose="02020603050405020304" pitchFamily="18" charset="0"/>
              </a:rPr>
              <a:t> A SUBSIDY PROGRAM.</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D116F-39B8-4EC6-84A1-BB5E57B54EA5}"/>
              </a:ext>
            </a:extLst>
          </p:cNvPr>
          <p:cNvSpPr txBox="1"/>
          <p:nvPr/>
        </p:nvSpPr>
        <p:spPr>
          <a:xfrm>
            <a:off x="1930399" y="923051"/>
            <a:ext cx="8997245"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Cont’d</a:t>
            </a:r>
          </a:p>
        </p:txBody>
      </p:sp>
    </p:spTree>
    <p:extLst>
      <p:ext uri="{BB962C8B-B14F-4D97-AF65-F5344CB8AC3E}">
        <p14:creationId xmlns:p14="http://schemas.microsoft.com/office/powerpoint/2010/main" val="1729026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715144"/>
            <a:ext cx="10262637" cy="5142853"/>
          </a:xfrm>
        </p:spPr>
        <p:txBody>
          <a:bodyPr>
            <a:noAutofit/>
          </a:bodyPr>
          <a:lstStyle/>
          <a:p>
            <a:pPr algn="l"/>
            <a:r>
              <a:rPr lang="en-CA" sz="3200" dirty="0">
                <a:latin typeface="Times New Roman" panose="02020603050405020304" pitchFamily="18" charset="0"/>
                <a:cs typeface="Times New Roman" panose="02020603050405020304" pitchFamily="18" charset="0"/>
              </a:rPr>
              <a:t>Service verification is required</a:t>
            </a:r>
          </a:p>
          <a:p>
            <a:pPr algn="l"/>
            <a:r>
              <a:rPr lang="en-CA" sz="3200" dirty="0">
                <a:latin typeface="Times New Roman" panose="02020603050405020304" pitchFamily="18" charset="0"/>
                <a:cs typeface="Times New Roman" panose="02020603050405020304" pitchFamily="18" charset="0"/>
              </a:rPr>
              <a:t>Take the time to ask questions: What is your Service Number, speak to them in a way that does not come across as interrogating them. Have them sign a Homeless Veterans and Legion Claim Form so they can get further help.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D116F-39B8-4EC6-84A1-BB5E57B54EA5}"/>
              </a:ext>
            </a:extLst>
          </p:cNvPr>
          <p:cNvSpPr txBox="1"/>
          <p:nvPr/>
        </p:nvSpPr>
        <p:spPr>
          <a:xfrm>
            <a:off x="1930399" y="923051"/>
            <a:ext cx="8997245"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Cont’d</a:t>
            </a:r>
          </a:p>
        </p:txBody>
      </p:sp>
    </p:spTree>
    <p:extLst>
      <p:ext uri="{BB962C8B-B14F-4D97-AF65-F5344CB8AC3E}">
        <p14:creationId xmlns:p14="http://schemas.microsoft.com/office/powerpoint/2010/main" val="3646536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4A3B-2B23-4ED0-B155-56791D148A68}"/>
              </a:ext>
            </a:extLst>
          </p:cNvPr>
          <p:cNvSpPr>
            <a:spLocks noGrp="1"/>
          </p:cNvSpPr>
          <p:nvPr>
            <p:ph type="title"/>
          </p:nvPr>
        </p:nvSpPr>
        <p:spPr>
          <a:xfrm>
            <a:off x="2337816" y="0"/>
            <a:ext cx="10515600" cy="1042415"/>
          </a:xfrm>
        </p:spPr>
        <p:txBody>
          <a:bodyPr>
            <a:normAutofit/>
          </a:bodyPr>
          <a:lstStyle/>
          <a:p>
            <a:r>
              <a:rPr lang="en-CA" sz="4000" u="sng" dirty="0">
                <a:latin typeface="Times New Roman" panose="02020603050405020304" pitchFamily="18" charset="0"/>
                <a:cs typeface="Times New Roman" panose="02020603050405020304" pitchFamily="18" charset="0"/>
              </a:rPr>
              <a:t>What your Zone Poppy needs from you!</a:t>
            </a:r>
          </a:p>
        </p:txBody>
      </p:sp>
      <p:sp>
        <p:nvSpPr>
          <p:cNvPr id="3" name="Content Placeholder 2">
            <a:extLst>
              <a:ext uri="{FF2B5EF4-FFF2-40B4-BE49-F238E27FC236}">
                <a16:creationId xmlns:a16="http://schemas.microsoft.com/office/drawing/2014/main" id="{C0BA9E0C-35C3-4107-86B4-D8799BCA6BAC}"/>
              </a:ext>
            </a:extLst>
          </p:cNvPr>
          <p:cNvSpPr>
            <a:spLocks noGrp="1"/>
          </p:cNvSpPr>
          <p:nvPr>
            <p:ph idx="1"/>
          </p:nvPr>
        </p:nvSpPr>
        <p:spPr>
          <a:xfrm>
            <a:off x="1649625" y="868680"/>
            <a:ext cx="10515600" cy="5989320"/>
          </a:xfrm>
        </p:spPr>
        <p:txBody>
          <a:bodyPr>
            <a:noAutofit/>
          </a:bodyPr>
          <a:lstStyle/>
          <a:p>
            <a:endParaRPr lang="en-CA" sz="3200" dirty="0">
              <a:latin typeface="Times New Roman" panose="02020603050405020304" pitchFamily="18" charset="0"/>
              <a:cs typeface="Times New Roman" panose="02020603050405020304" pitchFamily="18" charset="0"/>
            </a:endParaRPr>
          </a:p>
          <a:p>
            <a:r>
              <a:rPr lang="en-CA" sz="3200" dirty="0">
                <a:latin typeface="Times New Roman" panose="02020603050405020304" pitchFamily="18" charset="0"/>
                <a:cs typeface="Times New Roman" panose="02020603050405020304" pitchFamily="18" charset="0"/>
              </a:rPr>
              <a:t>The following items must be sent electronically if possible (if not 3 copies of all is required) to Zone Poppy;</a:t>
            </a:r>
            <a:endParaRPr lang="en-CA" sz="3200" b="1" dirty="0">
              <a:latin typeface="Times New Roman" panose="02020603050405020304" pitchFamily="18" charset="0"/>
              <a:cs typeface="Times New Roman" panose="02020603050405020304" pitchFamily="18" charset="0"/>
            </a:endParaRPr>
          </a:p>
          <a:p>
            <a:r>
              <a:rPr lang="en-CA" sz="3200" dirty="0">
                <a:latin typeface="Times New Roman" panose="02020603050405020304" pitchFamily="18" charset="0"/>
                <a:cs typeface="Times New Roman" panose="02020603050405020304" pitchFamily="18" charset="0"/>
              </a:rPr>
              <a:t>Completed Branch Status Report Poppy Trust Fund</a:t>
            </a:r>
          </a:p>
          <a:p>
            <a:r>
              <a:rPr lang="en-CA" sz="3200" dirty="0">
                <a:latin typeface="Times New Roman" panose="02020603050405020304" pitchFamily="18" charset="0"/>
                <a:cs typeface="Times New Roman" panose="02020603050405020304" pitchFamily="18" charset="0"/>
              </a:rPr>
              <a:t>Poppy Trust Fund Statement D5 Expenses</a:t>
            </a:r>
          </a:p>
          <a:p>
            <a:r>
              <a:rPr lang="en-CA" sz="3200" dirty="0">
                <a:latin typeface="Times New Roman" panose="02020603050405020304" pitchFamily="18" charset="0"/>
                <a:cs typeface="Times New Roman" panose="02020603050405020304" pitchFamily="18" charset="0"/>
              </a:rPr>
              <a:t>Poppy Trust Fund Breakdown Sheet</a:t>
            </a:r>
          </a:p>
          <a:p>
            <a:r>
              <a:rPr lang="en-CA" sz="3200" dirty="0">
                <a:latin typeface="Times New Roman" panose="02020603050405020304" pitchFamily="18" charset="0"/>
                <a:cs typeface="Times New Roman" panose="02020603050405020304" pitchFamily="18" charset="0"/>
              </a:rPr>
              <a:t>Copies of each Special Use Form</a:t>
            </a:r>
          </a:p>
          <a:p>
            <a:r>
              <a:rPr lang="en-CA" sz="3200" dirty="0">
                <a:latin typeface="Times New Roman" panose="02020603050405020304" pitchFamily="18" charset="0"/>
                <a:cs typeface="Times New Roman" panose="02020603050405020304" pitchFamily="18" charset="0"/>
              </a:rPr>
              <a:t>Financial Review Certification</a:t>
            </a:r>
          </a:p>
          <a:p>
            <a:pPr marL="0" indent="0">
              <a:buNone/>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2" y="-172232"/>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99055F2-6D4B-4598-AC1C-16000A84C3F8}"/>
              </a:ext>
            </a:extLst>
          </p:cNvPr>
          <p:cNvCxnSpPr>
            <a:cxnSpLocks/>
          </p:cNvCxnSpPr>
          <p:nvPr/>
        </p:nvCxnSpPr>
        <p:spPr>
          <a:xfrm flipV="1">
            <a:off x="1649625" y="-62504"/>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9CEC4C-2FA6-4D4F-A0DE-C9302A129D87}"/>
              </a:ext>
            </a:extLst>
          </p:cNvPr>
          <p:cNvCxnSpPr>
            <a:cxnSpLocks/>
          </p:cNvCxnSpPr>
          <p:nvPr/>
        </p:nvCxnSpPr>
        <p:spPr>
          <a:xfrm flipH="1">
            <a:off x="1563624" y="740664"/>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18013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4A3B-2B23-4ED0-B155-56791D148A68}"/>
              </a:ext>
            </a:extLst>
          </p:cNvPr>
          <p:cNvSpPr>
            <a:spLocks noGrp="1"/>
          </p:cNvSpPr>
          <p:nvPr>
            <p:ph type="title"/>
          </p:nvPr>
        </p:nvSpPr>
        <p:spPr>
          <a:xfrm>
            <a:off x="2337816" y="0"/>
            <a:ext cx="10515600" cy="1042415"/>
          </a:xfrm>
        </p:spPr>
        <p:txBody>
          <a:bodyPr>
            <a:normAutofit/>
          </a:bodyPr>
          <a:lstStyle/>
          <a:p>
            <a:r>
              <a:rPr lang="en-CA" sz="4000" u="sng" dirty="0">
                <a:latin typeface="Times New Roman" panose="02020603050405020304" pitchFamily="18" charset="0"/>
                <a:cs typeface="Times New Roman" panose="02020603050405020304" pitchFamily="18" charset="0"/>
              </a:rPr>
              <a:t>What your Zone Poppy needs from you. </a:t>
            </a:r>
            <a:r>
              <a:rPr lang="en-CA" sz="4000" dirty="0">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a16="http://schemas.microsoft.com/office/drawing/2014/main" id="{C0BA9E0C-35C3-4107-86B4-D8799BCA6BAC}"/>
              </a:ext>
            </a:extLst>
          </p:cNvPr>
          <p:cNvSpPr>
            <a:spLocks noGrp="1"/>
          </p:cNvSpPr>
          <p:nvPr>
            <p:ph idx="1"/>
          </p:nvPr>
        </p:nvSpPr>
        <p:spPr>
          <a:xfrm>
            <a:off x="1649625" y="868680"/>
            <a:ext cx="10515600" cy="5989320"/>
          </a:xfrm>
        </p:spPr>
        <p:txBody>
          <a:bodyPr>
            <a:noAutofit/>
          </a:bodyPr>
          <a:lstStyle/>
          <a:p>
            <a:endParaRPr lang="en-CA" sz="3200" dirty="0">
              <a:latin typeface="Times New Roman" panose="02020603050405020304" pitchFamily="18" charset="0"/>
              <a:cs typeface="Times New Roman" panose="02020603050405020304" pitchFamily="18" charset="0"/>
            </a:endParaRPr>
          </a:p>
          <a:p>
            <a:r>
              <a:rPr lang="en-CA" sz="3200" dirty="0">
                <a:latin typeface="Times New Roman" panose="02020603050405020304" pitchFamily="18" charset="0"/>
                <a:cs typeface="Times New Roman" panose="02020603050405020304" pitchFamily="18" charset="0"/>
              </a:rPr>
              <a:t>Three copies of Balance Sheet</a:t>
            </a:r>
          </a:p>
          <a:p>
            <a:r>
              <a:rPr lang="en-CA" sz="3200" dirty="0">
                <a:latin typeface="Times New Roman" panose="02020603050405020304" pitchFamily="18" charset="0"/>
                <a:cs typeface="Times New Roman" panose="02020603050405020304" pitchFamily="18" charset="0"/>
              </a:rPr>
              <a:t>Three copies of the Poppy Ledger</a:t>
            </a:r>
          </a:p>
          <a:p>
            <a:r>
              <a:rPr lang="en-CA" sz="3200" dirty="0">
                <a:latin typeface="Times New Roman" panose="02020603050405020304" pitchFamily="18" charset="0"/>
                <a:cs typeface="Times New Roman" panose="02020603050405020304" pitchFamily="18" charset="0"/>
              </a:rPr>
              <a:t>Bank statement showing closing balance for </a:t>
            </a:r>
            <a:r>
              <a:rPr lang="en-CA" sz="3200" b="1" u="sng" dirty="0">
                <a:latin typeface="Times New Roman" panose="02020603050405020304" pitchFamily="18" charset="0"/>
                <a:cs typeface="Times New Roman" panose="02020603050405020304" pitchFamily="18" charset="0"/>
              </a:rPr>
              <a:t>Dec 31, 2023.</a:t>
            </a:r>
          </a:p>
          <a:p>
            <a:pPr marL="0" indent="0">
              <a:buNone/>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2" y="-172232"/>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99055F2-6D4B-4598-AC1C-16000A84C3F8}"/>
              </a:ext>
            </a:extLst>
          </p:cNvPr>
          <p:cNvCxnSpPr>
            <a:cxnSpLocks/>
          </p:cNvCxnSpPr>
          <p:nvPr/>
        </p:nvCxnSpPr>
        <p:spPr>
          <a:xfrm flipV="1">
            <a:off x="1649625" y="-62504"/>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9CEC4C-2FA6-4D4F-A0DE-C9302A129D87}"/>
              </a:ext>
            </a:extLst>
          </p:cNvPr>
          <p:cNvCxnSpPr>
            <a:cxnSpLocks/>
          </p:cNvCxnSpPr>
          <p:nvPr/>
        </p:nvCxnSpPr>
        <p:spPr>
          <a:xfrm flipH="1">
            <a:off x="1563624" y="740664"/>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09879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FA74-B876-4BAD-B006-A9858CE58B49}"/>
              </a:ext>
            </a:extLst>
          </p:cNvPr>
          <p:cNvSpPr>
            <a:spLocks noGrp="1"/>
          </p:cNvSpPr>
          <p:nvPr>
            <p:ph type="title"/>
          </p:nvPr>
        </p:nvSpPr>
        <p:spPr>
          <a:xfrm>
            <a:off x="838200" y="-146303"/>
            <a:ext cx="10515600" cy="1836992"/>
          </a:xfrm>
        </p:spPr>
        <p:txBody>
          <a:bodyPr>
            <a:normAutofit/>
          </a:bodyPr>
          <a:lstStyle/>
          <a:p>
            <a:pPr algn="ctr"/>
            <a:r>
              <a:rPr lang="en-CA" sz="4000" u="sng" dirty="0">
                <a:latin typeface="Times New Roman" panose="02020603050405020304" pitchFamily="18" charset="0"/>
                <a:cs typeface="Times New Roman" panose="02020603050405020304" pitchFamily="18" charset="0"/>
              </a:rPr>
              <a:t>ATTENTION</a:t>
            </a:r>
          </a:p>
        </p:txBody>
      </p:sp>
      <p:sp>
        <p:nvSpPr>
          <p:cNvPr id="3" name="Content Placeholder 2">
            <a:extLst>
              <a:ext uri="{FF2B5EF4-FFF2-40B4-BE49-F238E27FC236}">
                <a16:creationId xmlns:a16="http://schemas.microsoft.com/office/drawing/2014/main" id="{F52188C2-9561-4A8C-B0AB-53267745AB16}"/>
              </a:ext>
            </a:extLst>
          </p:cNvPr>
          <p:cNvSpPr>
            <a:spLocks noGrp="1"/>
          </p:cNvSpPr>
          <p:nvPr>
            <p:ph idx="1"/>
          </p:nvPr>
        </p:nvSpPr>
        <p:spPr/>
        <p:txBody>
          <a:bodyPr>
            <a:normAutofit/>
          </a:bodyPr>
          <a:lstStyle/>
          <a:p>
            <a:r>
              <a:rPr lang="en-CA" sz="3200" dirty="0">
                <a:latin typeface="Times New Roman" panose="02020603050405020304" pitchFamily="18" charset="0"/>
                <a:cs typeface="Times New Roman" panose="02020603050405020304" pitchFamily="18" charset="0"/>
              </a:rPr>
              <a:t>MAKE SURE TO USE UP TO DATE FORMS, THESE FORMS ARE AVAILABLE AT </a:t>
            </a:r>
            <a:r>
              <a:rPr lang="en-CA" sz="3200" dirty="0">
                <a:latin typeface="Times New Roman" panose="02020603050405020304" pitchFamily="18" charset="0"/>
                <a:cs typeface="Times New Roman" panose="02020603050405020304" pitchFamily="18" charset="0"/>
                <a:hlinkClick r:id="rId2"/>
              </a:rPr>
              <a:t>www.on.legion.ca</a:t>
            </a:r>
            <a:r>
              <a:rPr lang="en-CA" sz="3200" dirty="0">
                <a:latin typeface="Times New Roman" panose="02020603050405020304" pitchFamily="18" charset="0"/>
                <a:cs typeface="Times New Roman" panose="02020603050405020304" pitchFamily="18" charset="0"/>
              </a:rPr>
              <a:t> under Forms and Manuals – Poppy Kit</a:t>
            </a:r>
          </a:p>
          <a:p>
            <a:r>
              <a:rPr lang="en-CA" sz="3200" dirty="0">
                <a:latin typeface="Times New Roman" panose="02020603050405020304" pitchFamily="18" charset="0"/>
                <a:cs typeface="Times New Roman" panose="02020603050405020304" pitchFamily="18" charset="0"/>
              </a:rPr>
              <a:t>Any Forms that are outdated will be returned to the Branch and you will be asked to resubmit your work on the new Forms</a:t>
            </a:r>
          </a:p>
          <a:p>
            <a:r>
              <a:rPr lang="en-CA" sz="3200" dirty="0">
                <a:latin typeface="Times New Roman" panose="02020603050405020304" pitchFamily="18" charset="0"/>
                <a:cs typeface="Times New Roman" panose="02020603050405020304" pitchFamily="18" charset="0"/>
              </a:rPr>
              <a:t>Clean out your files and throw out the old Forms!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2" y="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19CEC4C-2FA6-4D4F-A0DE-C9302A129D87}"/>
              </a:ext>
            </a:extLst>
          </p:cNvPr>
          <p:cNvCxnSpPr>
            <a:cxnSpLocks/>
          </p:cNvCxnSpPr>
          <p:nvPr/>
        </p:nvCxnSpPr>
        <p:spPr>
          <a:xfrm flipH="1">
            <a:off x="1426464" y="978408"/>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399055F2-6D4B-4598-AC1C-16000A84C3F8}"/>
              </a:ext>
            </a:extLst>
          </p:cNvPr>
          <p:cNvCxnSpPr>
            <a:cxnSpLocks/>
          </p:cNvCxnSpPr>
          <p:nvPr/>
        </p:nvCxnSpPr>
        <p:spPr>
          <a:xfrm flipV="1">
            <a:off x="1648428" y="48795"/>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42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155-C7C9-4839-B86D-180CA95898CE}"/>
              </a:ext>
            </a:extLst>
          </p:cNvPr>
          <p:cNvSpPr>
            <a:spLocks noGrp="1"/>
          </p:cNvSpPr>
          <p:nvPr>
            <p:ph type="title"/>
          </p:nvPr>
        </p:nvSpPr>
        <p:spPr>
          <a:xfrm>
            <a:off x="838200" y="1"/>
            <a:ext cx="10515600" cy="1690688"/>
          </a:xfrm>
        </p:spPr>
        <p:txBody>
          <a:bodyPr>
            <a:normAutofit/>
          </a:bodyPr>
          <a:lstStyle/>
          <a:p>
            <a:pPr algn="ctr"/>
            <a:r>
              <a:rPr lang="en-CA" sz="4000" u="sng" dirty="0">
                <a:latin typeface="Times New Roman" panose="02020603050405020304" pitchFamily="18" charset="0"/>
                <a:cs typeface="Times New Roman" panose="02020603050405020304" pitchFamily="18" charset="0"/>
              </a:rPr>
              <a:t>GENERAL</a:t>
            </a:r>
          </a:p>
        </p:txBody>
      </p:sp>
      <p:sp>
        <p:nvSpPr>
          <p:cNvPr id="3" name="Content Placeholder 2">
            <a:extLst>
              <a:ext uri="{FF2B5EF4-FFF2-40B4-BE49-F238E27FC236}">
                <a16:creationId xmlns:a16="http://schemas.microsoft.com/office/drawing/2014/main" id="{8B147589-B94A-4CE3-8CB1-D13397D2DE96}"/>
              </a:ext>
            </a:extLst>
          </p:cNvPr>
          <p:cNvSpPr>
            <a:spLocks noGrp="1"/>
          </p:cNvSpPr>
          <p:nvPr>
            <p:ph idx="1"/>
          </p:nvPr>
        </p:nvSpPr>
        <p:spPr/>
        <p:txBody>
          <a:bodyPr>
            <a:normAutofit/>
          </a:bodyPr>
          <a:lstStyle/>
          <a:p>
            <a:r>
              <a:rPr lang="en-CA" sz="3200" dirty="0">
                <a:latin typeface="Times New Roman" panose="02020603050405020304" pitchFamily="18" charset="0"/>
                <a:cs typeface="Times New Roman" panose="02020603050405020304" pitchFamily="18" charset="0"/>
              </a:rPr>
              <a:t>Before you spend any Poppy money, read the Poppy Manual section of Do’s and Don’ts and make sure you can spend this money.</a:t>
            </a:r>
          </a:p>
          <a:p>
            <a:r>
              <a:rPr lang="en-CA" sz="3200" dirty="0">
                <a:latin typeface="Times New Roman" panose="02020603050405020304" pitchFamily="18" charset="0"/>
                <a:cs typeface="Times New Roman" panose="02020603050405020304" pitchFamily="18" charset="0"/>
              </a:rPr>
              <a:t>All expenses and donations must be approved by the Executive or General Membership.</a:t>
            </a:r>
          </a:p>
          <a:p>
            <a:r>
              <a:rPr lang="en-CA" sz="3200" dirty="0">
                <a:latin typeface="Times New Roman" panose="02020603050405020304" pitchFamily="18" charset="0"/>
                <a:cs typeface="Times New Roman" panose="02020603050405020304" pitchFamily="18" charset="0"/>
              </a:rPr>
              <a:t>Don’t spend money </a:t>
            </a:r>
            <a:r>
              <a:rPr lang="en-CA" sz="3200" b="1" u="sng" dirty="0">
                <a:latin typeface="Times New Roman" panose="02020603050405020304" pitchFamily="18" charset="0"/>
                <a:cs typeface="Times New Roman" panose="02020603050405020304" pitchFamily="18" charset="0"/>
              </a:rPr>
              <a:t>before you receive approval </a:t>
            </a:r>
            <a:r>
              <a:rPr lang="en-CA" sz="3200" dirty="0">
                <a:latin typeface="Times New Roman" panose="02020603050405020304" pitchFamily="18" charset="0"/>
                <a:cs typeface="Times New Roman" panose="02020603050405020304" pitchFamily="18" charset="0"/>
              </a:rPr>
              <a:t>from Ontario Command because all unapproved spending will mean the money will have to be paid back to the Poppy Trust Fund from your General Fund account.</a:t>
            </a:r>
          </a:p>
          <a:p>
            <a:endParaRPr lang="en-CA" dirty="0"/>
          </a:p>
        </p:txBody>
      </p:sp>
      <p:cxnSp>
        <p:nvCxnSpPr>
          <p:cNvPr id="4" name="Straight Connector 3">
            <a:extLst>
              <a:ext uri="{FF2B5EF4-FFF2-40B4-BE49-F238E27FC236}">
                <a16:creationId xmlns:a16="http://schemas.microsoft.com/office/drawing/2014/main" id="{399055F2-6D4B-4598-AC1C-16000A84C3F8}"/>
              </a:ext>
            </a:extLst>
          </p:cNvPr>
          <p:cNvCxnSpPr>
            <a:cxnSpLocks/>
          </p:cNvCxnSpPr>
          <p:nvPr/>
        </p:nvCxnSpPr>
        <p:spPr>
          <a:xfrm flipV="1">
            <a:off x="1649625" y="-62504"/>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2" y="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19CEC4C-2FA6-4D4F-A0DE-C9302A129D87}"/>
              </a:ext>
            </a:extLst>
          </p:cNvPr>
          <p:cNvCxnSpPr>
            <a:cxnSpLocks/>
          </p:cNvCxnSpPr>
          <p:nvPr/>
        </p:nvCxnSpPr>
        <p:spPr>
          <a:xfrm flipH="1">
            <a:off x="1453896" y="1046194"/>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44848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8A57-F359-44F6-A36E-8F070205A228}"/>
              </a:ext>
            </a:extLst>
          </p:cNvPr>
          <p:cNvSpPr>
            <a:spLocks noGrp="1"/>
          </p:cNvSpPr>
          <p:nvPr>
            <p:ph type="title"/>
          </p:nvPr>
        </p:nvSpPr>
        <p:spPr>
          <a:xfrm>
            <a:off x="838200" y="-118871"/>
            <a:ext cx="10515600" cy="1809560"/>
          </a:xfrm>
        </p:spPr>
        <p:txBody>
          <a:bodyPr>
            <a:normAutofit/>
          </a:bodyPr>
          <a:lstStyle/>
          <a:p>
            <a:pPr algn="ctr"/>
            <a:r>
              <a:rPr lang="en-CA" sz="4000" u="sng" dirty="0">
                <a:latin typeface="Times New Roman" panose="02020603050405020304" pitchFamily="18" charset="0"/>
                <a:cs typeface="Times New Roman" panose="02020603050405020304" pitchFamily="18" charset="0"/>
              </a:rPr>
              <a:t>GENERAL</a:t>
            </a:r>
          </a:p>
        </p:txBody>
      </p:sp>
      <p:sp>
        <p:nvSpPr>
          <p:cNvPr id="3" name="Content Placeholder 2">
            <a:extLst>
              <a:ext uri="{FF2B5EF4-FFF2-40B4-BE49-F238E27FC236}">
                <a16:creationId xmlns:a16="http://schemas.microsoft.com/office/drawing/2014/main" id="{CB940854-7163-48A2-81DA-AA633A5F0C5C}"/>
              </a:ext>
            </a:extLst>
          </p:cNvPr>
          <p:cNvSpPr>
            <a:spLocks noGrp="1"/>
          </p:cNvSpPr>
          <p:nvPr>
            <p:ph idx="1"/>
          </p:nvPr>
        </p:nvSpPr>
        <p:spPr/>
        <p:txBody>
          <a:bodyPr>
            <a:normAutofit/>
          </a:bodyPr>
          <a:lstStyle/>
          <a:p>
            <a:r>
              <a:rPr lang="en-CA" sz="3200" dirty="0">
                <a:latin typeface="Times New Roman" panose="02020603050405020304" pitchFamily="18" charset="0"/>
                <a:cs typeface="Times New Roman" panose="02020603050405020304" pitchFamily="18" charset="0"/>
              </a:rPr>
              <a:t>Not sure if you’ve done things correctly or have any questions?</a:t>
            </a:r>
          </a:p>
          <a:p>
            <a:r>
              <a:rPr lang="en-CA" sz="3200" dirty="0">
                <a:latin typeface="Times New Roman" panose="02020603050405020304" pitchFamily="18" charset="0"/>
                <a:cs typeface="Times New Roman" panose="02020603050405020304" pitchFamily="18" charset="0"/>
              </a:rPr>
              <a:t>Contact your Zone Poppy Chairman with any and all of your concerns. Zone is here to help you. If Zone doesn’t know the answers to a Branch’s concerns then Zone will contact the  District Poppy for advice. Follow the Chain of Command!</a:t>
            </a:r>
          </a:p>
        </p:txBody>
      </p:sp>
      <p:cxnSp>
        <p:nvCxnSpPr>
          <p:cNvPr id="4" name="Straight Connector 3">
            <a:extLst>
              <a:ext uri="{FF2B5EF4-FFF2-40B4-BE49-F238E27FC236}">
                <a16:creationId xmlns:a16="http://schemas.microsoft.com/office/drawing/2014/main" id="{519CEC4C-2FA6-4D4F-A0DE-C9302A129D87}"/>
              </a:ext>
            </a:extLst>
          </p:cNvPr>
          <p:cNvCxnSpPr>
            <a:cxnSpLocks/>
          </p:cNvCxnSpPr>
          <p:nvPr/>
        </p:nvCxnSpPr>
        <p:spPr>
          <a:xfrm flipH="1">
            <a:off x="1426464" y="978408"/>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5" name="Picture 4"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2" y="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99055F2-6D4B-4598-AC1C-16000A84C3F8}"/>
              </a:ext>
            </a:extLst>
          </p:cNvPr>
          <p:cNvCxnSpPr>
            <a:cxnSpLocks/>
          </p:cNvCxnSpPr>
          <p:nvPr/>
        </p:nvCxnSpPr>
        <p:spPr>
          <a:xfrm flipV="1">
            <a:off x="1649625" y="-62504"/>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06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dirty="0">
                <a:latin typeface="Times New Roman" panose="02020603050405020304" pitchFamily="18" charset="0"/>
                <a:cs typeface="Times New Roman" panose="02020603050405020304" pitchFamily="18" charset="0"/>
              </a:rPr>
              <a:t>Don’t like something about Poppy uses?</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Tx/>
              <a:buChar char="-"/>
            </a:pPr>
            <a:r>
              <a:rPr lang="en-CA" sz="3200" dirty="0">
                <a:latin typeface="Times New Roman" panose="02020603050405020304" pitchFamily="18" charset="0"/>
                <a:cs typeface="Times New Roman" panose="02020603050405020304" pitchFamily="18" charset="0"/>
              </a:rPr>
              <a:t>Submit a Resolution to get it changed</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Ontario Command Website at </a:t>
            </a:r>
          </a:p>
          <a:p>
            <a:pPr lvl="1" algn="l"/>
            <a:r>
              <a:rPr lang="en-CA" sz="3200" dirty="0">
                <a:latin typeface="Times New Roman" panose="02020603050405020304" pitchFamily="18" charset="0"/>
                <a:cs typeface="Times New Roman" panose="02020603050405020304" pitchFamily="18" charset="0"/>
              </a:rPr>
              <a:t>	</a:t>
            </a:r>
            <a:r>
              <a:rPr lang="en-CA" sz="3200" dirty="0">
                <a:latin typeface="Times New Roman" panose="02020603050405020304" pitchFamily="18" charset="0"/>
                <a:cs typeface="Times New Roman" panose="02020603050405020304" pitchFamily="18" charset="0"/>
                <a:hlinkClick r:id="rId3"/>
              </a:rPr>
              <a:t>http://www.on.legion.ca/docs/default-source/PDF/forms/resolutionformforsubmissionoprovincialcommand_000.pdf?sfvrsn=8</a:t>
            </a:r>
            <a:r>
              <a:rPr lang="en-CA" sz="3200" dirty="0">
                <a:latin typeface="Times New Roman" panose="02020603050405020304" pitchFamily="18" charset="0"/>
                <a:cs typeface="Times New Roman" panose="02020603050405020304" pitchFamily="18" charset="0"/>
              </a:rPr>
              <a:t> </a:t>
            </a: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RESOLUTION</a:t>
            </a:r>
          </a:p>
        </p:txBody>
      </p:sp>
    </p:spTree>
    <p:extLst>
      <p:ext uri="{BB962C8B-B14F-4D97-AF65-F5344CB8AC3E}">
        <p14:creationId xmlns:p14="http://schemas.microsoft.com/office/powerpoint/2010/main" val="20135551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20000"/>
          </a:bodyPr>
          <a:lstStyle/>
          <a:p>
            <a:pPr marL="914400" lvl="1" indent="-457200" algn="l">
              <a:buFont typeface="Arial" panose="020B0604020202020204" pitchFamily="34" charset="0"/>
              <a:buChar char="•"/>
            </a:pPr>
            <a:endParaRPr lang="en-CA" sz="36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6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Dominion General By-Laws </a:t>
            </a: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Provincial By-Laws</a:t>
            </a: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Poppy Manual			</a:t>
            </a: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Officer’s Manual		</a:t>
            </a:r>
          </a:p>
          <a:p>
            <a:pPr marL="914400" lvl="1" indent="-457200" algn="l">
              <a:buFont typeface="Arial" panose="020B0604020202020204" pitchFamily="34" charset="0"/>
              <a:buChar char="•"/>
            </a:pPr>
            <a:endParaRPr lang="en-CA" sz="36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Make sure you are using the most </a:t>
            </a:r>
            <a:r>
              <a:rPr lang="en-CA" sz="3600" b="1" u="sng" dirty="0">
                <a:latin typeface="Times New Roman" panose="02020603050405020304" pitchFamily="18" charset="0"/>
                <a:cs typeface="Times New Roman" panose="02020603050405020304" pitchFamily="18" charset="0"/>
              </a:rPr>
              <a:t>current </a:t>
            </a:r>
            <a:r>
              <a:rPr lang="en-CA" sz="3600" dirty="0">
                <a:latin typeface="Times New Roman" panose="02020603050405020304" pitchFamily="18" charset="0"/>
                <a:cs typeface="Times New Roman" panose="02020603050405020304" pitchFamily="18" charset="0"/>
              </a:rPr>
              <a:t>Manuals. They can be found on the Provincial - </a:t>
            </a:r>
            <a:r>
              <a:rPr lang="en-CA" sz="3600" dirty="0">
                <a:latin typeface="Times New Roman" panose="02020603050405020304" pitchFamily="18" charset="0"/>
                <a:cs typeface="Times New Roman" panose="02020603050405020304" pitchFamily="18" charset="0"/>
                <a:hlinkClick r:id="rId3"/>
              </a:rPr>
              <a:t>www.on.legion.ca</a:t>
            </a:r>
            <a:r>
              <a:rPr lang="en-CA" sz="3600" dirty="0">
                <a:latin typeface="Times New Roman" panose="02020603050405020304" pitchFamily="18" charset="0"/>
                <a:cs typeface="Times New Roman" panose="02020603050405020304" pitchFamily="18" charset="0"/>
              </a:rPr>
              <a:t> and Dominion – </a:t>
            </a:r>
            <a:r>
              <a:rPr lang="en-CA" sz="3600" dirty="0">
                <a:latin typeface="Times New Roman" panose="02020603050405020304" pitchFamily="18" charset="0"/>
                <a:cs typeface="Times New Roman" panose="02020603050405020304" pitchFamily="18" charset="0"/>
                <a:hlinkClick r:id="rId4"/>
              </a:rPr>
              <a:t>www.legion.ca</a:t>
            </a:r>
            <a:r>
              <a:rPr lang="en-CA" sz="3600" dirty="0">
                <a:latin typeface="Times New Roman" panose="02020603050405020304" pitchFamily="18" charset="0"/>
                <a:cs typeface="Times New Roman" panose="02020603050405020304" pitchFamily="18" charset="0"/>
              </a:rPr>
              <a:t>  Websites.</a:t>
            </a:r>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80023"/>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RESOURCES</a:t>
            </a:r>
          </a:p>
        </p:txBody>
      </p:sp>
    </p:spTree>
    <p:extLst>
      <p:ext uri="{BB962C8B-B14F-4D97-AF65-F5344CB8AC3E}">
        <p14:creationId xmlns:p14="http://schemas.microsoft.com/office/powerpoint/2010/main" val="3646574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endParaRPr lang="en-CA" sz="3200" dirty="0">
              <a:latin typeface="Times New Roman" panose="02020603050405020304" pitchFamily="18" charset="0"/>
              <a:cs typeface="Times New Roman" panose="02020603050405020304" pitchFamily="18" charset="0"/>
            </a:endParaRPr>
          </a:p>
          <a:p>
            <a:endParaRPr lang="en-CA" sz="3200" dirty="0">
              <a:latin typeface="Times New Roman" panose="02020603050405020304" pitchFamily="18" charset="0"/>
              <a:cs typeface="Times New Roman" panose="02020603050405020304" pitchFamily="18" charset="0"/>
            </a:endParaRPr>
          </a:p>
          <a:p>
            <a:endParaRPr lang="en-CA" sz="3200" dirty="0">
              <a:latin typeface="Times New Roman" panose="02020603050405020304" pitchFamily="18" charset="0"/>
              <a:cs typeface="Times New Roman" panose="02020603050405020304" pitchFamily="18" charset="0"/>
            </a:endParaRPr>
          </a:p>
          <a:p>
            <a:r>
              <a:rPr lang="en-CA" sz="8000" b="1" dirty="0">
                <a:latin typeface="Times New Roman" panose="02020603050405020304" pitchFamily="18" charset="0"/>
                <a:cs typeface="Times New Roman" panose="02020603050405020304" pitchFamily="18" charset="0"/>
              </a:rPr>
              <a:t>QUESTIONS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235076"/>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Ensures the general public is informed, through the local media, of the campaign results including the contributions received and the distribution of funds (S. 606)</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 material on hand is in good repair</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Canvass businesses for them to purchase wreaths, etc.</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Wreaths placed and removed at the Cenotaph</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Recruit canvassers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Schedule volunteers</a:t>
            </a: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dirty="0">
                <a:latin typeface="Times New Roman" panose="02020603050405020304" pitchFamily="18" charset="0"/>
                <a:cs typeface="Times New Roman" panose="02020603050405020304" pitchFamily="18" charset="0"/>
              </a:rPr>
              <a:t>BRANCH POPPY COMMITTEE</a:t>
            </a:r>
          </a:p>
        </p:txBody>
      </p:sp>
    </p:spTree>
    <p:extLst>
      <p:ext uri="{BB962C8B-B14F-4D97-AF65-F5344CB8AC3E}">
        <p14:creationId xmlns:p14="http://schemas.microsoft.com/office/powerpoint/2010/main" val="365453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 money counting, have a separate room with adequate security</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Donations counted (2 People minimum), recorded, deposited as quickly as possible</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Poppy Trust Fund Account is to be separate from the General</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Funds must remain under the control of the Legion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Both Poppy Chair and Service Officer shall have signing Authority on the Poppy account depending on the Branches’ approved Regulations.</a:t>
            </a: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dirty="0">
                <a:latin typeface="Times New Roman" panose="02020603050405020304" pitchFamily="18" charset="0"/>
                <a:cs typeface="Times New Roman" panose="02020603050405020304" pitchFamily="18" charset="0"/>
              </a:rPr>
              <a:t>BRANCH POPPY COMMITTEE cont’d</a:t>
            </a:r>
          </a:p>
        </p:txBody>
      </p:sp>
    </p:spTree>
    <p:extLst>
      <p:ext uri="{BB962C8B-B14F-4D97-AF65-F5344CB8AC3E}">
        <p14:creationId xmlns:p14="http://schemas.microsoft.com/office/powerpoint/2010/main" val="9721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 Campaign Checklist “Putting it all together” Can be found in Section 319 of the Poppy Manual.</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There is also a checklist at the front of the Promotional Material Catalogue</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dirty="0">
                <a:latin typeface="Times New Roman" panose="02020603050405020304" pitchFamily="18" charset="0"/>
                <a:cs typeface="Times New Roman" panose="02020603050405020304" pitchFamily="18" charset="0"/>
              </a:rPr>
              <a:t>BRANCH POPPY COMMITTEE cont’d</a:t>
            </a:r>
          </a:p>
        </p:txBody>
      </p:sp>
    </p:spTree>
    <p:extLst>
      <p:ext uri="{BB962C8B-B14F-4D97-AF65-F5344CB8AC3E}">
        <p14:creationId xmlns:p14="http://schemas.microsoft.com/office/powerpoint/2010/main" val="2018111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11191</TotalTime>
  <Words>4051</Words>
  <Application>Microsoft Office PowerPoint</Application>
  <PresentationFormat>Widescreen</PresentationFormat>
  <Paragraphs>585</Paragraphs>
  <Slides>69</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your Zone Poppy needs from you!</vt:lpstr>
      <vt:lpstr>What your Zone Poppy needs from you. Cont’d</vt:lpstr>
      <vt:lpstr>ATTENTION</vt:lpstr>
      <vt:lpstr>GENERAL</vt:lpstr>
      <vt:lpstr>GENERAL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Flora Winn</dc:creator>
  <cp:lastModifiedBy>Lisa Dinsmore</cp:lastModifiedBy>
  <cp:revision>59</cp:revision>
  <cp:lastPrinted>2021-08-06T14:18:58Z</cp:lastPrinted>
  <dcterms:created xsi:type="dcterms:W3CDTF">2020-07-19T17:21:41Z</dcterms:created>
  <dcterms:modified xsi:type="dcterms:W3CDTF">2023-09-06T16:00:55Z</dcterms:modified>
</cp:coreProperties>
</file>